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notesSlides/notesSlide24.xml" ContentType="application/vnd.openxmlformats-officedocument.presentationml.notesSlide+xml"/>
  <Override PartName="/ppt/charts/chart8.xml" ContentType="application/vnd.openxmlformats-officedocument.drawingml.chart+xml"/>
  <Override PartName="/ppt/notesSlides/notesSlide25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8.xml" ContentType="application/vnd.openxmlformats-officedocument.presentationml.notesSlide+xml"/>
  <Override PartName="/ppt/charts/chart11.xml" ContentType="application/vnd.openxmlformats-officedocument.drawingml.chart+xml"/>
  <Override PartName="/ppt/notesSlides/notesSlide29.xml" ContentType="application/vnd.openxmlformats-officedocument.presentationml.notesSlide+xml"/>
  <Override PartName="/ppt/charts/chart12.xml" ContentType="application/vnd.openxmlformats-officedocument.drawingml.chart+xml"/>
  <Override PartName="/ppt/notesSlides/notesSlide30.xml" ContentType="application/vnd.openxmlformats-officedocument.presentationml.notesSl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37"/>
  </p:notesMasterIdLst>
  <p:handoutMasterIdLst>
    <p:handoutMasterId r:id="rId38"/>
  </p:handoutMasterIdLst>
  <p:sldIdLst>
    <p:sldId id="480" r:id="rId2"/>
    <p:sldId id="454" r:id="rId3"/>
    <p:sldId id="437" r:id="rId4"/>
    <p:sldId id="428" r:id="rId5"/>
    <p:sldId id="456" r:id="rId6"/>
    <p:sldId id="485" r:id="rId7"/>
    <p:sldId id="493" r:id="rId8"/>
    <p:sldId id="508" r:id="rId9"/>
    <p:sldId id="463" r:id="rId10"/>
    <p:sldId id="519" r:id="rId11"/>
    <p:sldId id="518" r:id="rId12"/>
    <p:sldId id="520" r:id="rId13"/>
    <p:sldId id="470" r:id="rId14"/>
    <p:sldId id="521" r:id="rId15"/>
    <p:sldId id="441" r:id="rId16"/>
    <p:sldId id="442" r:id="rId17"/>
    <p:sldId id="464" r:id="rId18"/>
    <p:sldId id="491" r:id="rId19"/>
    <p:sldId id="488" r:id="rId20"/>
    <p:sldId id="444" r:id="rId21"/>
    <p:sldId id="494" r:id="rId22"/>
    <p:sldId id="450" r:id="rId23"/>
    <p:sldId id="447" r:id="rId24"/>
    <p:sldId id="517" r:id="rId25"/>
    <p:sldId id="502" r:id="rId26"/>
    <p:sldId id="495" r:id="rId27"/>
    <p:sldId id="445" r:id="rId28"/>
    <p:sldId id="498" r:id="rId29"/>
    <p:sldId id="503" r:id="rId30"/>
    <p:sldId id="504" r:id="rId31"/>
    <p:sldId id="486" r:id="rId32"/>
    <p:sldId id="471" r:id="rId33"/>
    <p:sldId id="487" r:id="rId34"/>
    <p:sldId id="522" r:id="rId35"/>
    <p:sldId id="492" r:id="rId36"/>
  </p:sldIdLst>
  <p:sldSz cx="9144000" cy="6858000" type="screen4x3"/>
  <p:notesSz cx="6797675" cy="9928225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EAEAEA"/>
    <a:srgbClr val="F8F8F8"/>
    <a:srgbClr val="DDDDDD"/>
    <a:srgbClr val="F0F2F4"/>
    <a:srgbClr val="990099"/>
    <a:srgbClr val="CCFF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3" autoAdjust="0"/>
    <p:restoredTop sz="94322" autoAdjust="0"/>
  </p:normalViewPr>
  <p:slideViewPr>
    <p:cSldViewPr>
      <p:cViewPr varScale="1">
        <p:scale>
          <a:sx n="110" d="100"/>
          <a:sy n="110" d="100"/>
        </p:scale>
        <p:origin x="162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cheros2.ad.cantabria.es\GR01464\PRESUPUESTO%202021\PRESENTACI&#211;N%202020\Tartas%20presentacion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cheros2.ad.cantabria.es\GR01464\PRESUPUESTO%202021\PRESENTACI&#211;N%202021\Tartas%20presentacion%2020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cheros2.ad.cantabria.es\GR01464\PRESUPUESTO%202021\PRESENTACI&#211;N%202021\Tartas%20presentacion%20202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cheros2.ad.cantabria.es\GR01464\PRESUPUESTO%202021\PRESENTACI&#211;N%202021\Tartas%20presentacion%202021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cheros2.ad.cantabria.es\GR01464\PRESUPUESTO%202021\PRESENTACI&#211;N%202021\aportaciones%20y%20ampliacion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cheros2.ad.cantabria.es\GR01464\PRESUPUESTO%202021\PRESENTACI&#211;N%202020\Tartas%20presentacion%20202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cheros2.ad.cantabria.es\GR01464\PRESUPUESTO%202021\PRESENTACI&#211;N%202021\Tartas%20presentacion%20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cheros2.ad.cantabria.es\GR01464\PRESUPUESTO%202021\PRESENTACI&#211;N%202020\Tartas%20presentacion%20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cheros2.ad.cantabria.es\GR01464\PRESUPUESTO%202021\PRESENTACI&#211;N%202020\Tartas%20presentacion%20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cheros2.ad.cantabria.es\GR01464\PRESUPUESTO%202021\PRESENTACI&#211;N%202020\Tartas%20presentacion%20202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cheros2.ad.cantabria.es\GR01464\PRESUPUESTO%202021\PRESENTACI&#211;N%202020\Tartas%20presentacion%20202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cheros2.ad.cantabria.es\GR01464\PRESUPUESTO%202021\PRESENTACI&#211;N%202020\Tartas%20presentacion%20202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cheros2.ad.cantabria.es\GR01464\PRESUPUESTO%202021\PRESENTACI&#211;N%202021\Tartas%20presentacion%202021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cheros2.ad.cantabria.es\GR01464\PRESUPUESTO%202021\PRESENTACI&#211;N%202021\Tartas%20presentacion%20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s-ES" b="1"/>
              <a:t>Evolución del Límite de Gasto No Financiero de Cantabria</a:t>
            </a:r>
          </a:p>
          <a:p>
            <a:pPr>
              <a:defRPr b="1"/>
            </a:pPr>
            <a:r>
              <a:rPr lang="es-ES" b="1"/>
              <a:t>(Millones de Euros). 2015-2021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Hoja6!$A$4:$A$10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Hoja6!$B$4:$B$10</c:f>
              <c:numCache>
                <c:formatCode>General</c:formatCode>
                <c:ptCount val="7"/>
                <c:pt idx="0">
                  <c:v>2094</c:v>
                </c:pt>
                <c:pt idx="1">
                  <c:v>2097</c:v>
                </c:pt>
                <c:pt idx="2">
                  <c:v>2243</c:v>
                </c:pt>
                <c:pt idx="3">
                  <c:v>2314</c:v>
                </c:pt>
                <c:pt idx="4">
                  <c:v>2374</c:v>
                </c:pt>
                <c:pt idx="5">
                  <c:v>2459</c:v>
                </c:pt>
                <c:pt idx="6">
                  <c:v>2643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35-4299-8DE7-37D563466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1397032"/>
        <c:axId val="651400968"/>
      </c:barChart>
      <c:catAx>
        <c:axId val="651397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ES"/>
          </a:p>
        </c:txPr>
        <c:crossAx val="651400968"/>
        <c:crosses val="autoZero"/>
        <c:auto val="1"/>
        <c:lblAlgn val="ctr"/>
        <c:lblOffset val="100"/>
        <c:noMultiLvlLbl val="0"/>
      </c:catAx>
      <c:valAx>
        <c:axId val="651400968"/>
        <c:scaling>
          <c:orientation val="minMax"/>
          <c:min val="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ES"/>
          </a:p>
        </c:txPr>
        <c:crossAx val="651397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Century Gothic" panose="020B0502020202020204" pitchFamily="34" charset="0"/>
        </a:defRPr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Hoja9!$A$16:$A$22</c:f>
              <c:strCache>
                <c:ptCount val="7"/>
                <c:pt idx="0">
                  <c:v>AGRICULTURA PESCA Y ALIMENTACIÓN</c:v>
                </c:pt>
                <c:pt idx="1">
                  <c:v>INDUSTRIA Y ENERGIA</c:v>
                </c:pt>
                <c:pt idx="2">
                  <c:v>COMERCIO, TURISMO Y PYMES</c:v>
                </c:pt>
                <c:pt idx="3">
                  <c:v>INFRAESTRUCTURAS</c:v>
                </c:pt>
                <c:pt idx="4">
                  <c:v>INVESTIGACIÓN, DESARROLLO E INNOVACIÓN</c:v>
                </c:pt>
                <c:pt idx="5">
                  <c:v>OTRAS ACTUACIONES DE CARÁCTER ECONÓMICO</c:v>
                </c:pt>
                <c:pt idx="6">
                  <c:v>TOTAL ÁREA DE GASTO 4</c:v>
                </c:pt>
              </c:strCache>
            </c:strRef>
          </c:cat>
          <c:val>
            <c:numRef>
              <c:f>Hoja9!$P$16:$P$22</c:f>
              <c:numCache>
                <c:formatCode>0.0%</c:formatCode>
                <c:ptCount val="7"/>
                <c:pt idx="0">
                  <c:v>0.10645861343505825</c:v>
                </c:pt>
                <c:pt idx="1">
                  <c:v>0.49307019719448042</c:v>
                </c:pt>
                <c:pt idx="2">
                  <c:v>0.14935238372390347</c:v>
                </c:pt>
                <c:pt idx="3">
                  <c:v>3.74373282629481E-2</c:v>
                </c:pt>
                <c:pt idx="4">
                  <c:v>1.1334035673169573</c:v>
                </c:pt>
                <c:pt idx="5">
                  <c:v>3.642383653031489E-2</c:v>
                </c:pt>
                <c:pt idx="6">
                  <c:v>0.11669324768068146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77-479D-8906-658091FCB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15924920"/>
        <c:axId val="1215926888"/>
      </c:barChart>
      <c:catAx>
        <c:axId val="12159249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ES"/>
          </a:p>
        </c:txPr>
        <c:crossAx val="1215926888"/>
        <c:crosses val="autoZero"/>
        <c:auto val="1"/>
        <c:lblAlgn val="ctr"/>
        <c:lblOffset val="100"/>
        <c:noMultiLvlLbl val="0"/>
      </c:catAx>
      <c:valAx>
        <c:axId val="1215926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ES"/>
          </a:p>
        </c:txPr>
        <c:crossAx val="1215924920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Century Gothic" panose="020B0502020202020204" pitchFamily="34" charset="0"/>
        </a:defRPr>
      </a:pPr>
      <a:endParaRPr lang="es-E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s-ES" b="1" dirty="0"/>
              <a:t>INVESTIGACIÓN, DESARROLLO E INNOVACIÓN</a:t>
            </a:r>
          </a:p>
        </c:rich>
      </c:tx>
      <c:layout>
        <c:manualLayout>
          <c:xMode val="edge"/>
          <c:yMode val="edge"/>
          <c:x val="0.32319185954028473"/>
          <c:y val="0.1386596904762577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1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7030A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FFFFFF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9463557017948078"/>
          <c:y val="0.19016455436575425"/>
          <c:w val="0.888376539731077"/>
          <c:h val="0.658607058451477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Hoja9!$A$20</c:f>
              <c:strCache>
                <c:ptCount val="1"/>
                <c:pt idx="0">
                  <c:v>INVESTIGACIÓN, DESARROLLO E INNOVACIÓN</c:v>
                </c:pt>
              </c:strCache>
            </c:strRef>
          </c:tx>
          <c:invertIfNegative val="0"/>
          <c:cat>
            <c:numRef>
              <c:f>Hoja9!$C$3:$I$3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Hoja9!$C$20:$I$20</c:f>
              <c:numCache>
                <c:formatCode>#,##0</c:formatCode>
                <c:ptCount val="7"/>
                <c:pt idx="0">
                  <c:v>8311860</c:v>
                </c:pt>
                <c:pt idx="1">
                  <c:v>4070631</c:v>
                </c:pt>
                <c:pt idx="2">
                  <c:v>8122705</c:v>
                </c:pt>
                <c:pt idx="3">
                  <c:v>8261360</c:v>
                </c:pt>
                <c:pt idx="4">
                  <c:v>8697745</c:v>
                </c:pt>
                <c:pt idx="5">
                  <c:v>13300304</c:v>
                </c:pt>
                <c:pt idx="6">
                  <c:v>28374916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E1-40D0-8534-08123F8245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4698032"/>
        <c:axId val="1"/>
        <c:axId val="0"/>
      </c:bar3DChart>
      <c:catAx>
        <c:axId val="74469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ES"/>
          </a:p>
        </c:txPr>
        <c:crossAx val="1"/>
        <c:crossesAt val="15000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7030A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FF000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es-ES"/>
          </a:p>
        </c:txPr>
        <c:crossAx val="7446980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chemeClr val="accent2">
                <a:lumMod val="75000"/>
              </a:schemeClr>
            </a:solidFill>
            <a:prstDash val="solid"/>
          </a:ln>
        </c:spPr>
        <c:txPr>
          <a:bodyPr/>
          <a:lstStyle/>
          <a:p>
            <a:pPr rtl="0">
              <a:defRPr sz="800"/>
            </a:pPr>
            <a:endParaRPr lang="es-ES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entury Gothic" panose="020B0502020202020204" pitchFamily="34" charset="0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s-ES" b="1"/>
              <a:t>AGRICULTURA, PESCA Y ALIMENTACIÓN</a:t>
            </a:r>
          </a:p>
        </c:rich>
      </c:tx>
      <c:layout>
        <c:manualLayout>
          <c:xMode val="edge"/>
          <c:yMode val="edge"/>
          <c:x val="0.30804034438876959"/>
          <c:y val="0.1386596904762577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1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7030A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FFFFFF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007707986571923"/>
          <c:y val="2.891266049803989E-2"/>
          <c:w val="0.888376539731077"/>
          <c:h val="0.90695636992715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Hoja9!$A$16</c:f>
              <c:strCache>
                <c:ptCount val="1"/>
                <c:pt idx="0">
                  <c:v>AGRICULTURA PESCA Y ALIMENTACIÓN</c:v>
                </c:pt>
              </c:strCache>
            </c:strRef>
          </c:tx>
          <c:invertIfNegative val="0"/>
          <c:cat>
            <c:numRef>
              <c:f>Hoja9!$C$3:$I$3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Hoja9!$C$16:$I$16</c:f>
              <c:numCache>
                <c:formatCode>#,##0</c:formatCode>
                <c:ptCount val="7"/>
                <c:pt idx="0">
                  <c:v>40822595</c:v>
                </c:pt>
                <c:pt idx="1">
                  <c:v>44483357</c:v>
                </c:pt>
                <c:pt idx="2">
                  <c:v>50533367</c:v>
                </c:pt>
                <c:pt idx="3">
                  <c:v>51413695</c:v>
                </c:pt>
                <c:pt idx="4">
                  <c:v>52806344</c:v>
                </c:pt>
                <c:pt idx="5">
                  <c:v>55900822</c:v>
                </c:pt>
                <c:pt idx="6">
                  <c:v>61851946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30-4D5E-8E9F-F13BDFFAD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4698032"/>
        <c:axId val="1"/>
        <c:axId val="0"/>
      </c:bar3DChart>
      <c:catAx>
        <c:axId val="74469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ES"/>
          </a:p>
        </c:txPr>
        <c:crossAx val="1"/>
        <c:crossesAt val="15000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in val="30000000"/>
        </c:scaling>
        <c:delete val="0"/>
        <c:axPos val="l"/>
        <c:majorGridlines>
          <c:spPr>
            <a:ln w="3175">
              <a:solidFill>
                <a:srgbClr val="7030A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FF000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es-ES"/>
          </a:p>
        </c:txPr>
        <c:crossAx val="7446980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chemeClr val="accent2">
                <a:lumMod val="75000"/>
              </a:schemeClr>
            </a:solidFill>
            <a:prstDash val="solid"/>
          </a:ln>
        </c:spPr>
        <c:txPr>
          <a:bodyPr/>
          <a:lstStyle/>
          <a:p>
            <a:pPr rtl="0">
              <a:defRPr sz="800"/>
            </a:pPr>
            <a:endParaRPr lang="es-ES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entury Gothic" panose="020B0502020202020204" pitchFamily="34" charset="0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841175340887265"/>
          <c:y val="0.12151852437220823"/>
          <c:w val="0.54124277148283295"/>
          <c:h val="0.825052049338810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'RESUMEN APORTACIONES'!$H$19:$H$24</c:f>
              <c:strCache>
                <c:ptCount val="6"/>
                <c:pt idx="0">
                  <c:v>Fundación Marqués de Valdecilla </c:v>
                </c:pt>
                <c:pt idx="1">
                  <c:v>Gestión de Viviendas e Infraestructuras de Cantabria, S.L.</c:v>
                </c:pt>
                <c:pt idx="2">
                  <c:v>Suelo Industrial de Cantabria, S.L. </c:v>
                </c:pt>
                <c:pt idx="3">
                  <c:v>Sociedad Regional de Educación, Cultura y Deporte, S.L. </c:v>
                </c:pt>
                <c:pt idx="4">
                  <c:v>Sociedad Regional Cántabra de Promoción Turística, S.A. </c:v>
                </c:pt>
                <c:pt idx="5">
                  <c:v>Sociedad para el Desarrollo Regional de Cantabria, S.A. </c:v>
                </c:pt>
              </c:strCache>
            </c:strRef>
          </c:cat>
          <c:val>
            <c:numRef>
              <c:f>'RESUMEN APORTACIONES'!$J$19:$J$24</c:f>
              <c:numCache>
                <c:formatCode>#,##0</c:formatCode>
                <c:ptCount val="6"/>
                <c:pt idx="0">
                  <c:v>6105202</c:v>
                </c:pt>
                <c:pt idx="1">
                  <c:v>7425000</c:v>
                </c:pt>
                <c:pt idx="2">
                  <c:v>7813291</c:v>
                </c:pt>
                <c:pt idx="3">
                  <c:v>8930000</c:v>
                </c:pt>
                <c:pt idx="4">
                  <c:v>10520000</c:v>
                </c:pt>
                <c:pt idx="5">
                  <c:v>20197807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A1-4587-82EE-592C313901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15982648"/>
        <c:axId val="1215983304"/>
      </c:barChart>
      <c:catAx>
        <c:axId val="1215982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ES"/>
          </a:p>
        </c:txPr>
        <c:crossAx val="1215983304"/>
        <c:crosses val="autoZero"/>
        <c:auto val="1"/>
        <c:lblAlgn val="ctr"/>
        <c:lblOffset val="100"/>
        <c:noMultiLvlLbl val="0"/>
      </c:catAx>
      <c:valAx>
        <c:axId val="1215983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ES"/>
          </a:p>
        </c:txPr>
        <c:crossAx val="1215982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Century Gothic" panose="020B0502020202020204" pitchFamily="34" charset="0"/>
        </a:defRPr>
      </a:pPr>
      <a:endParaRPr lang="es-E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s-ES"/>
              <a:t>Evolución de la Deuda Pública en Cantabria (% del PIB). </a:t>
            </a:r>
          </a:p>
          <a:p>
            <a:pPr>
              <a:defRPr/>
            </a:pPr>
            <a:r>
              <a:rPr lang="es-ES"/>
              <a:t>2015-2021 Estimado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Hoja4!$A$2:$A$12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 (Est)</c:v>
                </c:pt>
                <c:pt idx="10">
                  <c:v>2021 (Est)</c:v>
                </c:pt>
              </c:strCache>
            </c:strRef>
          </c:cat>
          <c:val>
            <c:numRef>
              <c:f>Hoja4!$B$2:$B$12</c:f>
              <c:numCache>
                <c:formatCode>0%</c:formatCode>
                <c:ptCount val="11"/>
                <c:pt idx="0">
                  <c:v>0.10199999999999999</c:v>
                </c:pt>
                <c:pt idx="1">
                  <c:v>0.16700000000000001</c:v>
                </c:pt>
                <c:pt idx="2">
                  <c:v>0.184</c:v>
                </c:pt>
                <c:pt idx="3">
                  <c:v>0.20100000000000001</c:v>
                </c:pt>
                <c:pt idx="4">
                  <c:v>0.217</c:v>
                </c:pt>
                <c:pt idx="5">
                  <c:v>0.22700000000000001</c:v>
                </c:pt>
                <c:pt idx="6">
                  <c:v>0.22900000000000001</c:v>
                </c:pt>
                <c:pt idx="7">
                  <c:v>0.22900000000000001</c:v>
                </c:pt>
                <c:pt idx="8">
                  <c:v>0.223</c:v>
                </c:pt>
                <c:pt idx="9">
                  <c:v>0.26400000000000001</c:v>
                </c:pt>
                <c:pt idx="10">
                  <c:v>0.26100000000000001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41-42BA-ADA4-FE40F9BE09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1397032"/>
        <c:axId val="651400968"/>
      </c:lineChart>
      <c:catAx>
        <c:axId val="651397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ES"/>
          </a:p>
        </c:txPr>
        <c:crossAx val="651400968"/>
        <c:crosses val="autoZero"/>
        <c:auto val="1"/>
        <c:lblAlgn val="ctr"/>
        <c:lblOffset val="100"/>
        <c:noMultiLvlLbl val="0"/>
      </c:catAx>
      <c:valAx>
        <c:axId val="651400968"/>
        <c:scaling>
          <c:orientation val="minMax"/>
          <c:min val="9.5000000000000029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ES"/>
          </a:p>
        </c:txPr>
        <c:crossAx val="651397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tx1"/>
          </a:solidFill>
          <a:latin typeface="Century Gothic" panose="020B0502020202020204" pitchFamily="34" charset="0"/>
        </a:defRPr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569644311702418"/>
          <c:y val="0.31263037074494132"/>
          <c:w val="0.72393278426403596"/>
          <c:h val="0.5814927721190814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BF3-4AAC-A693-7F6EDD6594E6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BF3-4AAC-A693-7F6EDD6594E6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BF3-4AAC-A693-7F6EDD6594E6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BF3-4AAC-A693-7F6EDD6594E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BF3-4AAC-A693-7F6EDD6594E6}"/>
              </c:ext>
            </c:extLst>
          </c:dPt>
          <c:dLbls>
            <c:dLbl>
              <c:idx val="0"/>
              <c:layout>
                <c:manualLayout>
                  <c:x val="3.9408866995073892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F3-4AAC-A693-7F6EDD6594E6}"/>
                </c:ext>
              </c:extLst>
            </c:dLbl>
            <c:dLbl>
              <c:idx val="1"/>
              <c:layout>
                <c:manualLayout>
                  <c:x val="-3.8371881501876308E-2"/>
                  <c:y val="7.72806157738745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F3-4AAC-A693-7F6EDD6594E6}"/>
                </c:ext>
              </c:extLst>
            </c:dLbl>
            <c:dLbl>
              <c:idx val="2"/>
              <c:layout>
                <c:manualLayout>
                  <c:x val="-9.7315406697923833E-3"/>
                  <c:y val="-0.13654396823292039"/>
                </c:manualLayout>
              </c:layout>
              <c:tx>
                <c:rich>
                  <a:bodyPr/>
                  <a:lstStyle/>
                  <a:p>
                    <a:r>
                      <a:rPr lang="es-ES" dirty="0" smtClean="0"/>
                      <a:t>TRANSFERENCIAS DEL ESTADO Y FONDOS COMUNITARIOS</a:t>
                    </a:r>
                    <a:r>
                      <a:rPr lang="es-ES" baseline="0" dirty="0"/>
                      <a:t>
</a:t>
                    </a:r>
                    <a:fld id="{0710E076-9C1B-4C5C-8423-324CD501AD96}" type="PERCENTAGE">
                      <a:rPr lang="es-ES" baseline="0" dirty="0"/>
                      <a:pPr/>
                      <a:t>[PORCENTAJE]</a:t>
                    </a:fld>
                    <a:endParaRPr lang="es-E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96605195189434"/>
                      <c:h val="0.339319152710630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BF3-4AAC-A693-7F6EDD6594E6}"/>
                </c:ext>
              </c:extLst>
            </c:dLbl>
            <c:dLbl>
              <c:idx val="3"/>
              <c:layout>
                <c:manualLayout>
                  <c:x val="0.12997949407644541"/>
                  <c:y val="-0.1048185506269912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59222769567598"/>
                      <c:h val="0.191396534148827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BF3-4AAC-A693-7F6EDD6594E6}"/>
                </c:ext>
              </c:extLst>
            </c:dLbl>
            <c:dLbl>
              <c:idx val="4"/>
              <c:layout>
                <c:manualLayout>
                  <c:x val="7.4822502922996151E-2"/>
                  <c:y val="-9.7410995552465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BF3-4AAC-A693-7F6EDD6594E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(Hoja1!$A$1:$A$2,Hoja1!$A$6:$A$7)</c:f>
              <c:strCache>
                <c:ptCount val="4"/>
                <c:pt idx="0">
                  <c:v>SISTEMA DE FINANCIACIÓN AUTONÓMICO</c:v>
                </c:pt>
                <c:pt idx="1">
                  <c:v>INGRESOS DE GESTIÓN PROPIA</c:v>
                </c:pt>
                <c:pt idx="2">
                  <c:v>TRANSFERENCIAS DEL ESTADO Y FONDOS COMUNITARIOS (40, 41, 49, 70, 71 Y 79)</c:v>
                </c:pt>
                <c:pt idx="3">
                  <c:v>INGRESOS FINANCIEROS</c:v>
                </c:pt>
              </c:strCache>
            </c:strRef>
          </c:cat>
          <c:val>
            <c:numRef>
              <c:f>(Hoja1!$B$1:$B$2,Hoja1!$B$6:$B$7)</c:f>
              <c:numCache>
                <c:formatCode>#,##0.00</c:formatCode>
                <c:ptCount val="4"/>
                <c:pt idx="0">
                  <c:v>1896386370</c:v>
                </c:pt>
                <c:pt idx="1">
                  <c:v>305572631</c:v>
                </c:pt>
                <c:pt idx="2" formatCode="#,##0">
                  <c:v>289180154</c:v>
                </c:pt>
                <c:pt idx="3" formatCode="General">
                  <c:v>585223356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BF3-4AAC-A693-7F6EDD6594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1">
          <a:solidFill>
            <a:schemeClr val="tx1"/>
          </a:solidFill>
          <a:latin typeface="Century Gothic" panose="020B0502020202020204" pitchFamily="34" charset="0"/>
        </a:defRPr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872740786913549E-2"/>
          <c:y val="0.23822182781998974"/>
          <c:w val="0.77699970406434682"/>
          <c:h val="0.6244208093548442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tx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630-4E4A-8D6D-65B6BD903FE1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630-4E4A-8D6D-65B6BD903FE1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630-4E4A-8D6D-65B6BD903FE1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630-4E4A-8D6D-65B6BD903FE1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630-4E4A-8D6D-65B6BD903FE1}"/>
              </c:ext>
            </c:extLst>
          </c:dPt>
          <c:dLbls>
            <c:dLbl>
              <c:idx val="0"/>
              <c:layout>
                <c:manualLayout>
                  <c:x val="-3.0651338641822491E-2"/>
                  <c:y val="-1.709482794753448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30-4E4A-8D6D-65B6BD903FE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30-4E4A-8D6D-65B6BD903FE1}"/>
                </c:ext>
              </c:extLst>
            </c:dLbl>
            <c:dLbl>
              <c:idx val="2"/>
              <c:layout>
                <c:manualLayout>
                  <c:x val="-2.6533433354995955E-2"/>
                  <c:y val="-0.4709167538372718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88397257728494"/>
                      <c:h val="0.265805071053244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630-4E4A-8D6D-65B6BD903FE1}"/>
                </c:ext>
              </c:extLst>
            </c:dLbl>
            <c:dLbl>
              <c:idx val="3"/>
              <c:layout>
                <c:manualLayout>
                  <c:x val="0"/>
                  <c:y val="-0.1751297643937410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59217412421238"/>
                      <c:h val="0.237186371730313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630-4E4A-8D6D-65B6BD903FE1}"/>
                </c:ext>
              </c:extLst>
            </c:dLbl>
            <c:dLbl>
              <c:idx val="4"/>
              <c:layout>
                <c:manualLayout>
                  <c:x val="-8.7575259989053095E-3"/>
                  <c:y val="-1.223241590214067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30-4E4A-8D6D-65B6BD903FE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Hoja2!$E$1:$E$5</c:f>
              <c:strCache>
                <c:ptCount val="5"/>
                <c:pt idx="0">
                  <c:v>SERVICIOS PÚBLICOS BÁSICOS</c:v>
                </c:pt>
                <c:pt idx="2">
                  <c:v>GASTO SOCIAL</c:v>
                </c:pt>
                <c:pt idx="3">
                  <c:v>ACTUACIONES DE CARÁCTER ECONÓMICO</c:v>
                </c:pt>
                <c:pt idx="4">
                  <c:v>ACTUACIONES DE CARÁCTER GENERAL</c:v>
                </c:pt>
              </c:strCache>
            </c:strRef>
          </c:cat>
          <c:val>
            <c:numRef>
              <c:f>Hoja2!$F$1:$F$5</c:f>
              <c:numCache>
                <c:formatCode>#,##0</c:formatCode>
                <c:ptCount val="5"/>
                <c:pt idx="0">
                  <c:v>58425233</c:v>
                </c:pt>
                <c:pt idx="1">
                  <c:v>0</c:v>
                </c:pt>
                <c:pt idx="2">
                  <c:v>2018673504</c:v>
                </c:pt>
                <c:pt idx="3">
                  <c:v>458211548</c:v>
                </c:pt>
                <c:pt idx="4">
                  <c:v>541052226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630-4E4A-8D6D-65B6BD903F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565146717355624E-2"/>
          <c:y val="0.20733938565020082"/>
          <c:w val="0.85540188033430586"/>
          <c:h val="0.6867838377272875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C3C-416D-B10E-F6540F8046D0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C3C-416D-B10E-F6540F8046D0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C3C-416D-B10E-F6540F8046D0}"/>
              </c:ext>
            </c:extLst>
          </c:dPt>
          <c:dPt>
            <c:idx val="3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C3C-416D-B10E-F6540F8046D0}"/>
              </c:ext>
            </c:extLst>
          </c:dPt>
          <c:dLbls>
            <c:dLbl>
              <c:idx val="0"/>
              <c:layout>
                <c:manualLayout>
                  <c:x val="-4.7717084081794772E-2"/>
                  <c:y val="1.1843755285275796E-7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40794983014677"/>
                      <c:h val="0.318851184162340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C3C-416D-B10E-F6540F8046D0}"/>
                </c:ext>
              </c:extLst>
            </c:dLbl>
            <c:dLbl>
              <c:idx val="1"/>
              <c:layout>
                <c:manualLayout>
                  <c:x val="3.9432786563637488E-2"/>
                  <c:y val="5.1048954030596012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3C-416D-B10E-F6540F8046D0}"/>
                </c:ext>
              </c:extLst>
            </c:dLbl>
            <c:dLbl>
              <c:idx val="2"/>
              <c:layout>
                <c:manualLayout>
                  <c:x val="8.9608367919527296E-2"/>
                  <c:y val="-7.0132838899724687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3C-416D-B10E-F6540F8046D0}"/>
                </c:ext>
              </c:extLst>
            </c:dLbl>
            <c:dLbl>
              <c:idx val="3"/>
              <c:layout>
                <c:manualLayout>
                  <c:x val="5.9739860103693934E-2"/>
                  <c:y val="-8.6552208496873673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3C-416D-B10E-F6540F8046D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Hoja2!$B$30:$B$33</c:f>
              <c:strCache>
                <c:ptCount val="4"/>
                <c:pt idx="0">
                  <c:v>SERVICIOS SOCIALES, PROMOCIÓN SOCIAL Y VIVIENDA</c:v>
                </c:pt>
                <c:pt idx="1">
                  <c:v>FOMENTO DEL EMPLEO</c:v>
                </c:pt>
                <c:pt idx="2">
                  <c:v>SANIDAD</c:v>
                </c:pt>
                <c:pt idx="3">
                  <c:v>EDUCACIÓN Y CULTURA</c:v>
                </c:pt>
              </c:strCache>
            </c:strRef>
          </c:cat>
          <c:val>
            <c:numRef>
              <c:f>Hoja2!$C$30:$C$33</c:f>
              <c:numCache>
                <c:formatCode>#,##0</c:formatCode>
                <c:ptCount val="4"/>
                <c:pt idx="0">
                  <c:v>275771237</c:v>
                </c:pt>
                <c:pt idx="1">
                  <c:v>100056330</c:v>
                </c:pt>
                <c:pt idx="2">
                  <c:v>996633244</c:v>
                </c:pt>
                <c:pt idx="3">
                  <c:v>646212693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3C-416D-B10E-F6540F8046D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s-ES" b="1"/>
              <a:t>HISTÓRICO ÁREAS SOCIALES  2015/2021</a:t>
            </a:r>
          </a:p>
        </c:rich>
      </c:tx>
      <c:layout>
        <c:manualLayout>
          <c:xMode val="edge"/>
          <c:yMode val="edge"/>
          <c:x val="0.35950762164344841"/>
          <c:y val="3.934439849695047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1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7030A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FFFFFF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44784832029335"/>
          <c:y val="1.6484877150368026E-2"/>
          <c:w val="0.888376539731077"/>
          <c:h val="0.884121495735271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'Hoja1 (2)'!$B$9</c:f>
              <c:strCache>
                <c:ptCount val="1"/>
                <c:pt idx="0">
                  <c:v>Total Áreas 2 y 3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'Hoja1 (2)'!$C$2:$I$2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'Hoja1 (2)'!$C$9:$I$9</c:f>
              <c:numCache>
                <c:formatCode>#,##0</c:formatCode>
                <c:ptCount val="7"/>
                <c:pt idx="0">
                  <c:v>1627654117</c:v>
                </c:pt>
                <c:pt idx="1">
                  <c:v>1691654766</c:v>
                </c:pt>
                <c:pt idx="2">
                  <c:v>1727076202</c:v>
                </c:pt>
                <c:pt idx="3">
                  <c:v>1792305803</c:v>
                </c:pt>
                <c:pt idx="4">
                  <c:v>1820604087</c:v>
                </c:pt>
                <c:pt idx="5">
                  <c:v>1897483068</c:v>
                </c:pt>
                <c:pt idx="6">
                  <c:v>2018673504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5D-4D0E-83DE-E82B74464E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4698032"/>
        <c:axId val="1"/>
        <c:axId val="0"/>
      </c:bar3DChart>
      <c:catAx>
        <c:axId val="74469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ES"/>
          </a:p>
        </c:txPr>
        <c:crossAx val="1"/>
        <c:crossesAt val="15000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in val="1500000000"/>
        </c:scaling>
        <c:delete val="0"/>
        <c:axPos val="l"/>
        <c:majorGridlines>
          <c:spPr>
            <a:ln w="3175">
              <a:solidFill>
                <a:srgbClr val="7030A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FF000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es-ES"/>
          </a:p>
        </c:txPr>
        <c:crossAx val="7446980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chemeClr val="accent2">
                <a:lumMod val="75000"/>
              </a:schemeClr>
            </a:solidFill>
            <a:prstDash val="solid"/>
          </a:ln>
        </c:spPr>
        <c:txPr>
          <a:bodyPr/>
          <a:lstStyle/>
          <a:p>
            <a:pPr rtl="0">
              <a:defRPr sz="800"/>
            </a:pPr>
            <a:endParaRPr lang="es-ES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entury Gothic" panose="020B0502020202020204" pitchFamily="34" charset="0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s-ES" b="1"/>
              <a:t>SANIDAD 2015/2021</a:t>
            </a:r>
          </a:p>
        </c:rich>
      </c:tx>
      <c:layout>
        <c:manualLayout>
          <c:xMode val="edge"/>
          <c:yMode val="edge"/>
          <c:x val="0.42022015165375531"/>
          <c:y val="0.14941763116357995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1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7030A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FFFFFF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007707986571923"/>
          <c:y val="0.19016465746840017"/>
          <c:w val="0.888376539731077"/>
          <c:h val="0.658607058451477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'Hoja1 (2)'!$B$6</c:f>
              <c:strCache>
                <c:ptCount val="1"/>
                <c:pt idx="0">
                  <c:v>Sanidad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'Hoja1 (2)'!$C$2:$I$2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'Hoja1 (2)'!$C$6:$I$6</c:f>
              <c:numCache>
                <c:formatCode>#,##0</c:formatCode>
                <c:ptCount val="7"/>
                <c:pt idx="0">
                  <c:v>788821603</c:v>
                </c:pt>
                <c:pt idx="1">
                  <c:v>805758103</c:v>
                </c:pt>
                <c:pt idx="2">
                  <c:v>824906103</c:v>
                </c:pt>
                <c:pt idx="3">
                  <c:v>854602546</c:v>
                </c:pt>
                <c:pt idx="4">
                  <c:v>874227540</c:v>
                </c:pt>
                <c:pt idx="5">
                  <c:v>922064244</c:v>
                </c:pt>
                <c:pt idx="6">
                  <c:v>996633244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41-4B09-B8FC-9B9B301DE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4698032"/>
        <c:axId val="1"/>
        <c:axId val="0"/>
      </c:bar3DChart>
      <c:catAx>
        <c:axId val="74469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ES"/>
          </a:p>
        </c:txPr>
        <c:crossAx val="1"/>
        <c:crossesAt val="15000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in val="700000000"/>
        </c:scaling>
        <c:delete val="0"/>
        <c:axPos val="l"/>
        <c:majorGridlines>
          <c:spPr>
            <a:ln w="3175">
              <a:solidFill>
                <a:srgbClr val="7030A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FF000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es-ES"/>
          </a:p>
        </c:txPr>
        <c:crossAx val="7446980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chemeClr val="accent2">
                <a:lumMod val="75000"/>
              </a:schemeClr>
            </a:solidFill>
            <a:prstDash val="solid"/>
          </a:ln>
        </c:spPr>
        <c:txPr>
          <a:bodyPr/>
          <a:lstStyle/>
          <a:p>
            <a:pPr rtl="0">
              <a:defRPr sz="800"/>
            </a:pPr>
            <a:endParaRPr lang="es-ES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entury Gothic" panose="020B0502020202020204" pitchFamily="34" charset="0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s-ES" b="1"/>
              <a:t>EDUCACIÓN 2015/2021</a:t>
            </a:r>
          </a:p>
        </c:rich>
      </c:tx>
      <c:layout>
        <c:manualLayout>
          <c:xMode val="edge"/>
          <c:yMode val="edge"/>
          <c:x val="0.42022015165375531"/>
          <c:y val="0.14941763116357995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1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7030A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FFFFFF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007707986571923"/>
          <c:y val="0.19016465746840017"/>
          <c:w val="0.888376539731077"/>
          <c:h val="0.658607058451477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'Hoja1 (2)'!$B$7</c:f>
              <c:strCache>
                <c:ptCount val="1"/>
                <c:pt idx="0">
                  <c:v>Educación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'Hoja1 (2)'!$C$2:$I$2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'Hoja1 (2)'!$C$7:$I$7</c:f>
              <c:numCache>
                <c:formatCode>#,##0</c:formatCode>
                <c:ptCount val="7"/>
                <c:pt idx="0">
                  <c:v>492266838</c:v>
                </c:pt>
                <c:pt idx="1">
                  <c:v>527458341</c:v>
                </c:pt>
                <c:pt idx="2">
                  <c:v>537924025</c:v>
                </c:pt>
                <c:pt idx="3">
                  <c:v>556738111</c:v>
                </c:pt>
                <c:pt idx="4">
                  <c:v>559098961</c:v>
                </c:pt>
                <c:pt idx="5">
                  <c:v>579761602</c:v>
                </c:pt>
                <c:pt idx="6">
                  <c:v>612389313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61-4AB7-8316-083865982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4698032"/>
        <c:axId val="1"/>
        <c:axId val="0"/>
      </c:bar3DChart>
      <c:catAx>
        <c:axId val="74469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ES"/>
          </a:p>
        </c:txPr>
        <c:crossAx val="1"/>
        <c:crossesAt val="15000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in val="450000000"/>
        </c:scaling>
        <c:delete val="0"/>
        <c:axPos val="l"/>
        <c:majorGridlines>
          <c:spPr>
            <a:ln w="3175">
              <a:solidFill>
                <a:srgbClr val="7030A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FF000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es-ES"/>
          </a:p>
        </c:txPr>
        <c:crossAx val="7446980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chemeClr val="accent2">
                <a:lumMod val="75000"/>
              </a:schemeClr>
            </a:solidFill>
            <a:prstDash val="solid"/>
          </a:ln>
        </c:spPr>
        <c:txPr>
          <a:bodyPr/>
          <a:lstStyle/>
          <a:p>
            <a:pPr rtl="0">
              <a:defRPr sz="800"/>
            </a:pPr>
            <a:endParaRPr lang="es-ES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entury Gothic" panose="020B0502020202020204" pitchFamily="34" charset="0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s-ES" b="1"/>
              <a:t>SERVICIOS SOCIALES Y PROMOCIÓN SOCIAL 2015/2021</a:t>
            </a:r>
          </a:p>
        </c:rich>
      </c:tx>
      <c:layout>
        <c:manualLayout>
          <c:xMode val="edge"/>
          <c:yMode val="edge"/>
          <c:x val="0.30804034438876959"/>
          <c:y val="0.1386596904762577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1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7030A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FFFFFF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007707986571923"/>
          <c:y val="3.8004352698604346E-2"/>
          <c:w val="0.888376539731077"/>
          <c:h val="0.872758669731172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'Hoja1 (2)'!$B$3</c:f>
              <c:strCache>
                <c:ptCount val="1"/>
                <c:pt idx="0">
                  <c:v>Servicios Sociales y Promoción Social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'Hoja1 (2)'!$C$2:$I$2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'Hoja1 (2)'!$C$3:$I$3</c:f>
              <c:numCache>
                <c:formatCode>#,##0</c:formatCode>
                <c:ptCount val="7"/>
                <c:pt idx="0">
                  <c:v>210612702</c:v>
                </c:pt>
                <c:pt idx="1">
                  <c:v>218380955</c:v>
                </c:pt>
                <c:pt idx="2">
                  <c:v>221604787</c:v>
                </c:pt>
                <c:pt idx="3">
                  <c:v>230182278</c:v>
                </c:pt>
                <c:pt idx="4">
                  <c:v>236960421</c:v>
                </c:pt>
                <c:pt idx="5">
                  <c:v>244399303</c:v>
                </c:pt>
                <c:pt idx="6">
                  <c:v>252918663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E1-44F4-847D-F0C2E4519D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4698032"/>
        <c:axId val="1"/>
        <c:axId val="0"/>
      </c:bar3DChart>
      <c:catAx>
        <c:axId val="74469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ES"/>
          </a:p>
        </c:txPr>
        <c:crossAx val="1"/>
        <c:crossesAt val="15000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in val="200000000"/>
        </c:scaling>
        <c:delete val="0"/>
        <c:axPos val="l"/>
        <c:majorGridlines>
          <c:spPr>
            <a:ln w="3175">
              <a:solidFill>
                <a:srgbClr val="7030A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FF000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es-ES"/>
          </a:p>
        </c:txPr>
        <c:crossAx val="7446980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chemeClr val="accent2">
                <a:lumMod val="75000"/>
              </a:schemeClr>
            </a:solidFill>
            <a:prstDash val="solid"/>
          </a:ln>
        </c:spPr>
        <c:txPr>
          <a:bodyPr/>
          <a:lstStyle/>
          <a:p>
            <a:pPr rtl="0">
              <a:defRPr sz="800"/>
            </a:pPr>
            <a:endParaRPr lang="es-ES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entury Gothic" panose="020B0502020202020204" pitchFamily="34" charset="0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133276066944406"/>
          <c:y val="0.25246409328710162"/>
          <c:w val="0.72393278426403596"/>
          <c:h val="0.5814927721190814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1C2-4742-8D7F-7CEE0FBC171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1C2-4742-8D7F-7CEE0FBC171B}"/>
              </c:ext>
            </c:extLst>
          </c:dPt>
          <c:dPt>
            <c:idx val="2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1C2-4742-8D7F-7CEE0FBC171B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1C2-4742-8D7F-7CEE0FBC171B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1C2-4742-8D7F-7CEE0FBC171B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1C2-4742-8D7F-7CEE0FBC171B}"/>
              </c:ext>
            </c:extLst>
          </c:dPt>
          <c:dLbls>
            <c:dLbl>
              <c:idx val="0"/>
              <c:layout>
                <c:manualLayout>
                  <c:x val="-2.4421261283064095E-3"/>
                  <c:y val="-5.277918241871142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C2-4742-8D7F-7CEE0FBC171B}"/>
                </c:ext>
              </c:extLst>
            </c:dLbl>
            <c:dLbl>
              <c:idx val="1"/>
              <c:layout>
                <c:manualLayout>
                  <c:x val="-1.0592850291342753E-2"/>
                  <c:y val="-1.60452090351745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C2-4742-8D7F-7CEE0FBC171B}"/>
                </c:ext>
              </c:extLst>
            </c:dLbl>
            <c:dLbl>
              <c:idx val="2"/>
              <c:layout>
                <c:manualLayout>
                  <c:x val="3.034660481896663E-3"/>
                  <c:y val="1.980252196187537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C2-4742-8D7F-7CEE0FBC171B}"/>
                </c:ext>
              </c:extLst>
            </c:dLbl>
            <c:dLbl>
              <c:idx val="3"/>
              <c:layout>
                <c:manualLayout>
                  <c:x val="0.38803395896863235"/>
                  <c:y val="-5.8932157548475306E-2"/>
                </c:manualLayout>
              </c:layout>
              <c:tx>
                <c:rich>
                  <a:bodyPr/>
                  <a:lstStyle/>
                  <a:p>
                    <a:fld id="{873966EE-0E74-4257-B9A9-9AA8C2C98A38}" type="CATEGORYNAME">
                      <a:rPr lang="en-US" b="1" dirty="0"/>
                      <a:pPr/>
                      <a:t>[NOMBRE DE CATEGORÍA]</a:t>
                    </a:fld>
                    <a:r>
                      <a:rPr lang="en-US" baseline="0" dirty="0"/>
                      <a:t>
</a:t>
                    </a:r>
                    <a:fld id="{406ACED0-F042-4635-A2FE-C3AAA91EEA91}" type="PERCENTAGE">
                      <a:rPr lang="en-US" baseline="0" dirty="0"/>
                      <a:pPr/>
                      <a:t>[PORCENTAJE]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1C2-4742-8D7F-7CEE0FBC171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Hoja9!$A$16:$A$21</c:f>
              <c:strCache>
                <c:ptCount val="6"/>
                <c:pt idx="0">
                  <c:v>AGRICULTURA PESCA Y ALIMENTACIÓN</c:v>
                </c:pt>
                <c:pt idx="1">
                  <c:v>INDUSTRIA Y ENERGIA</c:v>
                </c:pt>
                <c:pt idx="2">
                  <c:v>COMERCIO, TURISMO Y PYMES</c:v>
                </c:pt>
                <c:pt idx="3">
                  <c:v>INFRAESTRUCTURAS</c:v>
                </c:pt>
                <c:pt idx="4">
                  <c:v>INVESTIGACIÓN, DESARROLLO E INNOVACIÓN</c:v>
                </c:pt>
                <c:pt idx="5">
                  <c:v>OTRAS ACTUACIONES DE CARÁCTER ECONÓMICO</c:v>
                </c:pt>
              </c:strCache>
            </c:strRef>
          </c:cat>
          <c:val>
            <c:numRef>
              <c:f>Hoja9!$I$16:$I$21</c:f>
              <c:numCache>
                <c:formatCode>#,##0</c:formatCode>
                <c:ptCount val="6"/>
                <c:pt idx="0">
                  <c:v>61851946</c:v>
                </c:pt>
                <c:pt idx="1">
                  <c:v>35710817</c:v>
                </c:pt>
                <c:pt idx="2">
                  <c:v>21193181</c:v>
                </c:pt>
                <c:pt idx="3">
                  <c:v>239160170</c:v>
                </c:pt>
                <c:pt idx="4">
                  <c:v>28374916</c:v>
                </c:pt>
                <c:pt idx="5">
                  <c:v>55312513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1C2-4742-8D7F-7CEE0FBC171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2A6F1B-4C86-4332-9B58-E7F6D5E348F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EDEF4F8-5C5A-44A4-BD08-DC63FE4F4D11}">
      <dgm:prSet phldrT="[Texto]" custT="1"/>
      <dgm:spPr/>
      <dgm:t>
        <a:bodyPr/>
        <a:lstStyle/>
        <a:p>
          <a:r>
            <a:rPr lang="es-ES" sz="1600" b="1" dirty="0" smtClean="0">
              <a:latin typeface="Century Gothic" panose="020B0502020202020204" pitchFamily="34" charset="0"/>
            </a:rPr>
            <a:t>GARANTIZAR LA CALIDAD DE LOS SERVICIOS PÚBLICOS</a:t>
          </a:r>
          <a:endParaRPr lang="es-ES" sz="1600" dirty="0">
            <a:latin typeface="Century Gothic" panose="020B0502020202020204" pitchFamily="34" charset="0"/>
          </a:endParaRPr>
        </a:p>
      </dgm:t>
    </dgm:pt>
    <dgm:pt modelId="{8879F988-06D6-4FF9-A88D-C3B496698170}" type="parTrans" cxnId="{9D47A8CA-169D-4A10-BD62-6F2FC745DE63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C3646629-AE70-4CB3-A66D-A4C57CF85281}" type="sibTrans" cxnId="{9D47A8CA-169D-4A10-BD62-6F2FC745DE63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14A5074D-0BED-4055-893C-8C0D9EDFAF5A}">
      <dgm:prSet phldrT="[Texto]" custT="1"/>
      <dgm:spPr/>
      <dgm:t>
        <a:bodyPr lIns="288000" rIns="324000"/>
        <a:lstStyle/>
        <a:p>
          <a:pPr>
            <a:spcAft>
              <a:spcPts val="600"/>
            </a:spcAft>
          </a:pPr>
          <a:r>
            <a:rPr lang="es-ES" sz="1600" b="1" dirty="0" smtClean="0">
              <a:latin typeface="Century Gothic" panose="020B0502020202020204" pitchFamily="34" charset="0"/>
            </a:rPr>
            <a:t>SANIDAD: </a:t>
          </a:r>
          <a:r>
            <a:rPr lang="es-ES" sz="1600" dirty="0" smtClean="0">
              <a:latin typeface="Century Gothic" panose="020B0502020202020204" pitchFamily="34" charset="0"/>
            </a:rPr>
            <a:t>El Presupuesto en Sanidad crece en 74,6 millones de euros, un 8,1% más que en 2020.</a:t>
          </a:r>
          <a:endParaRPr lang="es-ES" sz="1600" b="1" dirty="0">
            <a:latin typeface="Century Gothic" panose="020B0502020202020204" pitchFamily="34" charset="0"/>
          </a:endParaRPr>
        </a:p>
      </dgm:t>
    </dgm:pt>
    <dgm:pt modelId="{F5193BBF-5324-4280-B4E5-2B204CCB4934}" type="parTrans" cxnId="{7F93F74F-67B2-48D6-86D6-4892CEFE1470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43735D0C-860D-4EC9-B2B7-F223185180C6}" type="sibTrans" cxnId="{7F93F74F-67B2-48D6-86D6-4892CEFE1470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B2C506F9-638D-4B71-A281-A7841086E849}">
      <dgm:prSet phldrT="[Texto]" custT="1"/>
      <dgm:spPr/>
      <dgm:t>
        <a:bodyPr lIns="288000" rIns="324000"/>
        <a:lstStyle/>
        <a:p>
          <a:pPr>
            <a:spcAft>
              <a:spcPts val="600"/>
            </a:spcAft>
          </a:pPr>
          <a:r>
            <a:rPr lang="es-ES" sz="1600" b="1" dirty="0" smtClean="0">
              <a:latin typeface="Century Gothic" panose="020B0502020202020204" pitchFamily="34" charset="0"/>
            </a:rPr>
            <a:t>INVESTIGACIÓN, DESARROLLO E INNOVACIÓN: </a:t>
          </a:r>
          <a:r>
            <a:rPr lang="es-ES" sz="1600" dirty="0" smtClean="0">
              <a:latin typeface="Century Gothic" panose="020B0502020202020204" pitchFamily="34" charset="0"/>
            </a:rPr>
            <a:t>El Presupuesto de 2021 en </a:t>
          </a:r>
          <a:r>
            <a:rPr lang="es-ES" sz="1600" dirty="0" err="1" smtClean="0">
              <a:latin typeface="Century Gothic" panose="020B0502020202020204" pitchFamily="34" charset="0"/>
            </a:rPr>
            <a:t>I+D+i</a:t>
          </a:r>
          <a:r>
            <a:rPr lang="es-ES" sz="1600" dirty="0" smtClean="0">
              <a:latin typeface="Century Gothic" panose="020B0502020202020204" pitchFamily="34" charset="0"/>
            </a:rPr>
            <a:t> crece en 15 millones de euros, un 113% más que en 2020. </a:t>
          </a:r>
          <a:endParaRPr lang="es-ES" sz="1600" dirty="0">
            <a:latin typeface="Century Gothic" panose="020B0502020202020204" pitchFamily="34" charset="0"/>
          </a:endParaRPr>
        </a:p>
      </dgm:t>
    </dgm:pt>
    <dgm:pt modelId="{DFD4FDDF-AB06-459B-9352-6D069938F1DC}" type="parTrans" cxnId="{E03275A2-9CD1-4B17-A8E7-648C85E0B8B8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37A91765-4D59-4DD1-A589-24AE4F646C6B}" type="sibTrans" cxnId="{E03275A2-9CD1-4B17-A8E7-648C85E0B8B8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EE040E7B-F926-4D30-8DC2-2FD25CBD3A04}">
      <dgm:prSet custT="1"/>
      <dgm:spPr/>
      <dgm:t>
        <a:bodyPr/>
        <a:lstStyle/>
        <a:p>
          <a:r>
            <a:rPr lang="es-ES" sz="1600" b="1" dirty="0" smtClean="0">
              <a:latin typeface="Century Gothic" panose="020B0502020202020204" pitchFamily="34" charset="0"/>
            </a:rPr>
            <a:t>FOMENTAR EL CRECIMIENTO ECONÓMICO </a:t>
          </a:r>
          <a:endParaRPr lang="es-ES" sz="1600" b="1" dirty="0">
            <a:latin typeface="Century Gothic" panose="020B0502020202020204" pitchFamily="34" charset="0"/>
          </a:endParaRPr>
        </a:p>
      </dgm:t>
    </dgm:pt>
    <dgm:pt modelId="{5F8F52CA-04BA-4C6F-89B2-6726081EE5A8}" type="parTrans" cxnId="{96A3DEB5-4475-4FE6-841B-E728EB2250EE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FAAD7EC9-CBB6-4114-8113-408F779000F6}" type="sibTrans" cxnId="{96A3DEB5-4475-4FE6-841B-E728EB2250EE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517E0C64-0E9E-42D7-8FBA-C85F8B31E52C}">
      <dgm:prSet custT="1"/>
      <dgm:spPr/>
      <dgm:t>
        <a:bodyPr lIns="288000" rIns="324000"/>
        <a:lstStyle/>
        <a:p>
          <a:pPr>
            <a:spcAft>
              <a:spcPts val="600"/>
            </a:spcAft>
          </a:pPr>
          <a:r>
            <a:rPr lang="es-ES" sz="1600" b="1" dirty="0" smtClean="0">
              <a:latin typeface="Century Gothic" panose="020B0502020202020204" pitchFamily="34" charset="0"/>
            </a:rPr>
            <a:t>EDUCACIÓN: </a:t>
          </a:r>
          <a:r>
            <a:rPr lang="es-ES" sz="1600" dirty="0" smtClean="0">
              <a:latin typeface="Century Gothic" panose="020B0502020202020204" pitchFamily="34" charset="0"/>
            </a:rPr>
            <a:t>Incremento de 32,3 millones de euros, un 5,6% más que en 2020.</a:t>
          </a:r>
          <a:endParaRPr lang="es-ES" sz="1600" b="1" dirty="0">
            <a:latin typeface="Century Gothic" panose="020B0502020202020204" pitchFamily="34" charset="0"/>
          </a:endParaRPr>
        </a:p>
      </dgm:t>
    </dgm:pt>
    <dgm:pt modelId="{3B408ECD-805C-4FAF-9965-19AEDBC8DABF}" type="parTrans" cxnId="{2B0F17B7-E8F9-4A6C-9016-B78FECCB8091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B366F67C-3377-4475-AF94-715DDC48013E}" type="sibTrans" cxnId="{2B0F17B7-E8F9-4A6C-9016-B78FECCB8091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673FB345-BBF6-472A-AC24-CA1D3800C50D}">
      <dgm:prSet custT="1"/>
      <dgm:spPr/>
      <dgm:t>
        <a:bodyPr lIns="288000" rIns="324000"/>
        <a:lstStyle/>
        <a:p>
          <a:pPr>
            <a:spcAft>
              <a:spcPts val="600"/>
            </a:spcAft>
          </a:pPr>
          <a:r>
            <a:rPr lang="es-ES" sz="1600" b="1" dirty="0" smtClean="0">
              <a:latin typeface="Century Gothic" panose="020B0502020202020204" pitchFamily="34" charset="0"/>
            </a:rPr>
            <a:t>SERVICIOS SOCIALES Y PROMOCIÓN SOCIAL: </a:t>
          </a:r>
          <a:r>
            <a:rPr lang="es-ES" sz="1600" b="0" dirty="0" smtClean="0">
              <a:latin typeface="Century Gothic" panose="020B0502020202020204" pitchFamily="34" charset="0"/>
            </a:rPr>
            <a:t>Aumento de 8,5 millones de euros, un 3,5% más que en 2020.</a:t>
          </a:r>
          <a:endParaRPr lang="es-ES" sz="1600" b="0" dirty="0">
            <a:latin typeface="Century Gothic" panose="020B0502020202020204" pitchFamily="34" charset="0"/>
          </a:endParaRPr>
        </a:p>
      </dgm:t>
    </dgm:pt>
    <dgm:pt modelId="{C388AD7C-A509-49B1-A259-AE6A76EF3BA1}" type="parTrans" cxnId="{AC5FE436-F5F8-4EA0-A1F6-5D8221248E02}">
      <dgm:prSet/>
      <dgm:spPr/>
      <dgm:t>
        <a:bodyPr/>
        <a:lstStyle/>
        <a:p>
          <a:endParaRPr lang="es-ES" sz="1600"/>
        </a:p>
      </dgm:t>
    </dgm:pt>
    <dgm:pt modelId="{CC7B6901-53ED-48A3-AF5C-5C6F0F8011DD}" type="sibTrans" cxnId="{AC5FE436-F5F8-4EA0-A1F6-5D8221248E02}">
      <dgm:prSet/>
      <dgm:spPr/>
      <dgm:t>
        <a:bodyPr/>
        <a:lstStyle/>
        <a:p>
          <a:endParaRPr lang="es-ES" sz="1600"/>
        </a:p>
      </dgm:t>
    </dgm:pt>
    <dgm:pt modelId="{E2D90A8B-FCB5-4631-8941-2CC7911ED20C}">
      <dgm:prSet phldrT="[Texto]" custT="1"/>
      <dgm:spPr/>
      <dgm:t>
        <a:bodyPr lIns="288000" rIns="324000"/>
        <a:lstStyle/>
        <a:p>
          <a:pPr>
            <a:spcAft>
              <a:spcPts val="600"/>
            </a:spcAft>
          </a:pPr>
          <a:r>
            <a:rPr lang="es-ES" sz="1600" b="1" dirty="0" smtClean="0">
              <a:latin typeface="Century Gothic" panose="020B0502020202020204" pitchFamily="34" charset="0"/>
            </a:rPr>
            <a:t>INDUSTRIA Y ENERGÍA: </a:t>
          </a:r>
          <a:r>
            <a:rPr lang="es-ES" sz="1600" dirty="0" smtClean="0">
              <a:latin typeface="Century Gothic" panose="020B0502020202020204" pitchFamily="34" charset="0"/>
            </a:rPr>
            <a:t>Incremento de 11,8 millones de euros, un 49,3% más que en 2020.</a:t>
          </a:r>
          <a:endParaRPr lang="es-ES" sz="1600" dirty="0">
            <a:latin typeface="Century Gothic" panose="020B0502020202020204" pitchFamily="34" charset="0"/>
          </a:endParaRPr>
        </a:p>
      </dgm:t>
    </dgm:pt>
    <dgm:pt modelId="{A9C25103-04D1-4A2F-9C6A-971BCC0D8F9C}" type="parTrans" cxnId="{2827DFDB-52E2-4CCF-BD56-2AAC42FD58B9}">
      <dgm:prSet/>
      <dgm:spPr/>
      <dgm:t>
        <a:bodyPr/>
        <a:lstStyle/>
        <a:p>
          <a:endParaRPr lang="es-ES" sz="1600"/>
        </a:p>
      </dgm:t>
    </dgm:pt>
    <dgm:pt modelId="{A818C912-B80E-46C0-BF24-4C05409A3D64}" type="sibTrans" cxnId="{2827DFDB-52E2-4CCF-BD56-2AAC42FD58B9}">
      <dgm:prSet/>
      <dgm:spPr/>
      <dgm:t>
        <a:bodyPr/>
        <a:lstStyle/>
        <a:p>
          <a:endParaRPr lang="es-ES" sz="1600"/>
        </a:p>
      </dgm:t>
    </dgm:pt>
    <dgm:pt modelId="{09D6DDEA-DC64-4970-A5C3-221D787551E4}">
      <dgm:prSet phldrT="[Texto]" custT="1"/>
      <dgm:spPr/>
      <dgm:t>
        <a:bodyPr lIns="288000" rIns="324000"/>
        <a:lstStyle/>
        <a:p>
          <a:pPr>
            <a:spcAft>
              <a:spcPts val="600"/>
            </a:spcAft>
          </a:pPr>
          <a:r>
            <a:rPr lang="es-ES" sz="1600" b="1" dirty="0" smtClean="0">
              <a:latin typeface="Century Gothic" panose="020B0502020202020204" pitchFamily="34" charset="0"/>
            </a:rPr>
            <a:t>COMERCIO, TURISMO Y PYMES: </a:t>
          </a:r>
          <a:r>
            <a:rPr lang="es-ES" sz="1600" dirty="0" smtClean="0">
              <a:latin typeface="Century Gothic" panose="020B0502020202020204" pitchFamily="34" charset="0"/>
            </a:rPr>
            <a:t>Aumento de 2,8 millones de euros, un 14,9% más que en 2020,</a:t>
          </a:r>
          <a:endParaRPr lang="es-ES" sz="1600" b="1" dirty="0">
            <a:latin typeface="Century Gothic" panose="020B0502020202020204" pitchFamily="34" charset="0"/>
          </a:endParaRPr>
        </a:p>
      </dgm:t>
    </dgm:pt>
    <dgm:pt modelId="{5B49D25D-02B5-4962-AF06-37A52443368D}" type="parTrans" cxnId="{0022388B-86B6-407C-80A0-EBB30EDD64C3}">
      <dgm:prSet/>
      <dgm:spPr/>
      <dgm:t>
        <a:bodyPr/>
        <a:lstStyle/>
        <a:p>
          <a:endParaRPr lang="es-ES" sz="1600"/>
        </a:p>
      </dgm:t>
    </dgm:pt>
    <dgm:pt modelId="{6D0DDB5F-9047-4FB6-B127-EE2441F9BF63}" type="sibTrans" cxnId="{0022388B-86B6-407C-80A0-EBB30EDD64C3}">
      <dgm:prSet/>
      <dgm:spPr/>
      <dgm:t>
        <a:bodyPr/>
        <a:lstStyle/>
        <a:p>
          <a:endParaRPr lang="es-ES" sz="1600"/>
        </a:p>
      </dgm:t>
    </dgm:pt>
    <dgm:pt modelId="{396108D9-F5CA-4689-BC3D-ACFED57608AB}">
      <dgm:prSet phldrT="[Texto]" custT="1"/>
      <dgm:spPr/>
      <dgm:t>
        <a:bodyPr lIns="288000" rIns="324000"/>
        <a:lstStyle/>
        <a:p>
          <a:pPr>
            <a:spcAft>
              <a:spcPts val="600"/>
            </a:spcAft>
          </a:pPr>
          <a:r>
            <a:rPr lang="es-ES" sz="1600" b="1" dirty="0" smtClean="0">
              <a:latin typeface="Century Gothic" panose="020B0502020202020204" pitchFamily="34" charset="0"/>
            </a:rPr>
            <a:t>AGRICULTURA, PESCA Y ALIMENTACIÓN: </a:t>
          </a:r>
          <a:r>
            <a:rPr lang="es-ES" sz="1600" b="0" dirty="0" smtClean="0">
              <a:latin typeface="Century Gothic" panose="020B0502020202020204" pitchFamily="34" charset="0"/>
            </a:rPr>
            <a:t>Subida d</a:t>
          </a:r>
          <a:r>
            <a:rPr lang="es-ES" sz="1600" dirty="0" smtClean="0">
              <a:latin typeface="Century Gothic" panose="020B0502020202020204" pitchFamily="34" charset="0"/>
            </a:rPr>
            <a:t>e 6 millones de euros, un 10,6% más que en 2020.</a:t>
          </a:r>
          <a:endParaRPr lang="es-ES" sz="1600" dirty="0">
            <a:latin typeface="Century Gothic" panose="020B0502020202020204" pitchFamily="34" charset="0"/>
          </a:endParaRPr>
        </a:p>
      </dgm:t>
    </dgm:pt>
    <dgm:pt modelId="{8C9C304E-F41F-4076-92F2-C4898696EBDC}" type="parTrans" cxnId="{26B69414-4AAB-4D1D-BD78-F57B9CABA15E}">
      <dgm:prSet/>
      <dgm:spPr/>
      <dgm:t>
        <a:bodyPr/>
        <a:lstStyle/>
        <a:p>
          <a:endParaRPr lang="es-ES" sz="1600"/>
        </a:p>
      </dgm:t>
    </dgm:pt>
    <dgm:pt modelId="{2633277E-6214-4C74-B7CA-6CD5163159FC}" type="sibTrans" cxnId="{26B69414-4AAB-4D1D-BD78-F57B9CABA15E}">
      <dgm:prSet/>
      <dgm:spPr/>
      <dgm:t>
        <a:bodyPr/>
        <a:lstStyle/>
        <a:p>
          <a:endParaRPr lang="es-ES" sz="1600"/>
        </a:p>
      </dgm:t>
    </dgm:pt>
    <dgm:pt modelId="{4694D7B7-70EF-47D5-BFDF-2606B2F4ED29}" type="pres">
      <dgm:prSet presAssocID="{792A6F1B-4C86-4332-9B58-E7F6D5E348F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CB7E290-1131-447B-9562-4DC2FF1DE3E3}" type="pres">
      <dgm:prSet presAssocID="{5EDEF4F8-5C5A-44A4-BD08-DC63FE4F4D11}" presName="parentLin" presStyleCnt="0"/>
      <dgm:spPr/>
    </dgm:pt>
    <dgm:pt modelId="{6C187CEE-BAB7-485C-B9A3-7056C6272111}" type="pres">
      <dgm:prSet presAssocID="{5EDEF4F8-5C5A-44A4-BD08-DC63FE4F4D11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FE75E7BE-7666-44AB-8715-040586EF1425}" type="pres">
      <dgm:prSet presAssocID="{5EDEF4F8-5C5A-44A4-BD08-DC63FE4F4D11}" presName="parentText" presStyleLbl="node1" presStyleIdx="0" presStyleCnt="2" custScaleX="133544" custLinFactNeighborX="-5912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26E13A-40A3-44BC-95ED-BF89BB6C2BFA}" type="pres">
      <dgm:prSet presAssocID="{5EDEF4F8-5C5A-44A4-BD08-DC63FE4F4D11}" presName="negativeSpace" presStyleCnt="0"/>
      <dgm:spPr/>
    </dgm:pt>
    <dgm:pt modelId="{DEF535E2-653E-4E14-BC43-33CBF52E891B}" type="pres">
      <dgm:prSet presAssocID="{5EDEF4F8-5C5A-44A4-BD08-DC63FE4F4D11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55A2C4-E764-4988-A1F2-852FE62275BF}" type="pres">
      <dgm:prSet presAssocID="{C3646629-AE70-4CB3-A66D-A4C57CF85281}" presName="spaceBetweenRectangles" presStyleCnt="0"/>
      <dgm:spPr/>
    </dgm:pt>
    <dgm:pt modelId="{D8EAB254-5552-4EC8-9222-1327B8BD97E7}" type="pres">
      <dgm:prSet presAssocID="{EE040E7B-F926-4D30-8DC2-2FD25CBD3A04}" presName="parentLin" presStyleCnt="0"/>
      <dgm:spPr/>
    </dgm:pt>
    <dgm:pt modelId="{97CEFDDB-FBDE-4779-A89C-C293413A6B69}" type="pres">
      <dgm:prSet presAssocID="{EE040E7B-F926-4D30-8DC2-2FD25CBD3A04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FC63B3A0-0982-4739-98D7-2799C9D4FC19}" type="pres">
      <dgm:prSet presAssocID="{EE040E7B-F926-4D30-8DC2-2FD25CBD3A04}" presName="parentText" presStyleLbl="node1" presStyleIdx="1" presStyleCnt="2" custScaleX="133544" custLinFactNeighborX="-5912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CD0E70-4627-4F19-A621-A48EEBDDA86C}" type="pres">
      <dgm:prSet presAssocID="{EE040E7B-F926-4D30-8DC2-2FD25CBD3A04}" presName="negativeSpace" presStyleCnt="0"/>
      <dgm:spPr/>
    </dgm:pt>
    <dgm:pt modelId="{367AE5FF-8D8D-46C6-9731-A680507585BF}" type="pres">
      <dgm:prSet presAssocID="{EE040E7B-F926-4D30-8DC2-2FD25CBD3A0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0DBCC27-5A50-483D-9AD5-42ED93C2D7D0}" type="presOf" srcId="{EE040E7B-F926-4D30-8DC2-2FD25CBD3A04}" destId="{97CEFDDB-FBDE-4779-A89C-C293413A6B69}" srcOrd="0" destOrd="0" presId="urn:microsoft.com/office/officeart/2005/8/layout/list1"/>
    <dgm:cxn modelId="{EB55399A-EC3E-4E8A-97B7-3AC741790AB8}" type="presOf" srcId="{5EDEF4F8-5C5A-44A4-BD08-DC63FE4F4D11}" destId="{6C187CEE-BAB7-485C-B9A3-7056C6272111}" srcOrd="0" destOrd="0" presId="urn:microsoft.com/office/officeart/2005/8/layout/list1"/>
    <dgm:cxn modelId="{9E0C45F2-ECFE-49FB-942E-010186D12B5C}" type="presOf" srcId="{396108D9-F5CA-4689-BC3D-ACFED57608AB}" destId="{367AE5FF-8D8D-46C6-9731-A680507585BF}" srcOrd="0" destOrd="3" presId="urn:microsoft.com/office/officeart/2005/8/layout/list1"/>
    <dgm:cxn modelId="{3F66881E-3848-478E-8EC0-0A8D34B63263}" type="presOf" srcId="{14A5074D-0BED-4055-893C-8C0D9EDFAF5A}" destId="{DEF535E2-653E-4E14-BC43-33CBF52E891B}" srcOrd="0" destOrd="0" presId="urn:microsoft.com/office/officeart/2005/8/layout/list1"/>
    <dgm:cxn modelId="{96A3DEB5-4475-4FE6-841B-E728EB2250EE}" srcId="{792A6F1B-4C86-4332-9B58-E7F6D5E348FC}" destId="{EE040E7B-F926-4D30-8DC2-2FD25CBD3A04}" srcOrd="1" destOrd="0" parTransId="{5F8F52CA-04BA-4C6F-89B2-6726081EE5A8}" sibTransId="{FAAD7EC9-CBB6-4114-8113-408F779000F6}"/>
    <dgm:cxn modelId="{9D47A8CA-169D-4A10-BD62-6F2FC745DE63}" srcId="{792A6F1B-4C86-4332-9B58-E7F6D5E348FC}" destId="{5EDEF4F8-5C5A-44A4-BD08-DC63FE4F4D11}" srcOrd="0" destOrd="0" parTransId="{8879F988-06D6-4FF9-A88D-C3B496698170}" sibTransId="{C3646629-AE70-4CB3-A66D-A4C57CF85281}"/>
    <dgm:cxn modelId="{E03275A2-9CD1-4B17-A8E7-648C85E0B8B8}" srcId="{EE040E7B-F926-4D30-8DC2-2FD25CBD3A04}" destId="{B2C506F9-638D-4B71-A281-A7841086E849}" srcOrd="0" destOrd="0" parTransId="{DFD4FDDF-AB06-459B-9352-6D069938F1DC}" sibTransId="{37A91765-4D59-4DD1-A589-24AE4F646C6B}"/>
    <dgm:cxn modelId="{7F93F74F-67B2-48D6-86D6-4892CEFE1470}" srcId="{5EDEF4F8-5C5A-44A4-BD08-DC63FE4F4D11}" destId="{14A5074D-0BED-4055-893C-8C0D9EDFAF5A}" srcOrd="0" destOrd="0" parTransId="{F5193BBF-5324-4280-B4E5-2B204CCB4934}" sibTransId="{43735D0C-860D-4EC9-B2B7-F223185180C6}"/>
    <dgm:cxn modelId="{26B69414-4AAB-4D1D-BD78-F57B9CABA15E}" srcId="{EE040E7B-F926-4D30-8DC2-2FD25CBD3A04}" destId="{396108D9-F5CA-4689-BC3D-ACFED57608AB}" srcOrd="3" destOrd="0" parTransId="{8C9C304E-F41F-4076-92F2-C4898696EBDC}" sibTransId="{2633277E-6214-4C74-B7CA-6CD5163159FC}"/>
    <dgm:cxn modelId="{AC5FE436-F5F8-4EA0-A1F6-5D8221248E02}" srcId="{5EDEF4F8-5C5A-44A4-BD08-DC63FE4F4D11}" destId="{673FB345-BBF6-472A-AC24-CA1D3800C50D}" srcOrd="2" destOrd="0" parTransId="{C388AD7C-A509-49B1-A259-AE6A76EF3BA1}" sibTransId="{CC7B6901-53ED-48A3-AF5C-5C6F0F8011DD}"/>
    <dgm:cxn modelId="{B706002C-9429-4621-94E9-0144B015257B}" type="presOf" srcId="{673FB345-BBF6-472A-AC24-CA1D3800C50D}" destId="{DEF535E2-653E-4E14-BC43-33CBF52E891B}" srcOrd="0" destOrd="2" presId="urn:microsoft.com/office/officeart/2005/8/layout/list1"/>
    <dgm:cxn modelId="{3FF2E9F2-370A-4434-B5EA-E7651B78399E}" type="presOf" srcId="{E2D90A8B-FCB5-4631-8941-2CC7911ED20C}" destId="{367AE5FF-8D8D-46C6-9731-A680507585BF}" srcOrd="0" destOrd="1" presId="urn:microsoft.com/office/officeart/2005/8/layout/list1"/>
    <dgm:cxn modelId="{2B0F17B7-E8F9-4A6C-9016-B78FECCB8091}" srcId="{5EDEF4F8-5C5A-44A4-BD08-DC63FE4F4D11}" destId="{517E0C64-0E9E-42D7-8FBA-C85F8B31E52C}" srcOrd="1" destOrd="0" parTransId="{3B408ECD-805C-4FAF-9965-19AEDBC8DABF}" sibTransId="{B366F67C-3377-4475-AF94-715DDC48013E}"/>
    <dgm:cxn modelId="{1AE67F54-685D-4C98-B087-0214913C533B}" type="presOf" srcId="{EE040E7B-F926-4D30-8DC2-2FD25CBD3A04}" destId="{FC63B3A0-0982-4739-98D7-2799C9D4FC19}" srcOrd="1" destOrd="0" presId="urn:microsoft.com/office/officeart/2005/8/layout/list1"/>
    <dgm:cxn modelId="{66E7A119-FC55-472F-BF8B-1658AAEF82E3}" type="presOf" srcId="{09D6DDEA-DC64-4970-A5C3-221D787551E4}" destId="{367AE5FF-8D8D-46C6-9731-A680507585BF}" srcOrd="0" destOrd="2" presId="urn:microsoft.com/office/officeart/2005/8/layout/list1"/>
    <dgm:cxn modelId="{4B55DB7C-444D-47B7-93CF-7F94A32CC91F}" type="presOf" srcId="{B2C506F9-638D-4B71-A281-A7841086E849}" destId="{367AE5FF-8D8D-46C6-9731-A680507585BF}" srcOrd="0" destOrd="0" presId="urn:microsoft.com/office/officeart/2005/8/layout/list1"/>
    <dgm:cxn modelId="{0022388B-86B6-407C-80A0-EBB30EDD64C3}" srcId="{EE040E7B-F926-4D30-8DC2-2FD25CBD3A04}" destId="{09D6DDEA-DC64-4970-A5C3-221D787551E4}" srcOrd="2" destOrd="0" parTransId="{5B49D25D-02B5-4962-AF06-37A52443368D}" sibTransId="{6D0DDB5F-9047-4FB6-B127-EE2441F9BF63}"/>
    <dgm:cxn modelId="{96C255CB-2F9C-4C3B-9336-39B85BBDEE13}" type="presOf" srcId="{792A6F1B-4C86-4332-9B58-E7F6D5E348FC}" destId="{4694D7B7-70EF-47D5-BFDF-2606B2F4ED29}" srcOrd="0" destOrd="0" presId="urn:microsoft.com/office/officeart/2005/8/layout/list1"/>
    <dgm:cxn modelId="{2827DFDB-52E2-4CCF-BD56-2AAC42FD58B9}" srcId="{EE040E7B-F926-4D30-8DC2-2FD25CBD3A04}" destId="{E2D90A8B-FCB5-4631-8941-2CC7911ED20C}" srcOrd="1" destOrd="0" parTransId="{A9C25103-04D1-4A2F-9C6A-971BCC0D8F9C}" sibTransId="{A818C912-B80E-46C0-BF24-4C05409A3D64}"/>
    <dgm:cxn modelId="{C111E3CF-F964-45C4-89F4-56B3B814D21E}" type="presOf" srcId="{5EDEF4F8-5C5A-44A4-BD08-DC63FE4F4D11}" destId="{FE75E7BE-7666-44AB-8715-040586EF1425}" srcOrd="1" destOrd="0" presId="urn:microsoft.com/office/officeart/2005/8/layout/list1"/>
    <dgm:cxn modelId="{41422EAF-96A1-4B75-BFCB-0AAFFEDDAB6E}" type="presOf" srcId="{517E0C64-0E9E-42D7-8FBA-C85F8B31E52C}" destId="{DEF535E2-653E-4E14-BC43-33CBF52E891B}" srcOrd="0" destOrd="1" presId="urn:microsoft.com/office/officeart/2005/8/layout/list1"/>
    <dgm:cxn modelId="{D1B059E9-96D6-4B51-9D9C-8C7EA626B54B}" type="presParOf" srcId="{4694D7B7-70EF-47D5-BFDF-2606B2F4ED29}" destId="{0CB7E290-1131-447B-9562-4DC2FF1DE3E3}" srcOrd="0" destOrd="0" presId="urn:microsoft.com/office/officeart/2005/8/layout/list1"/>
    <dgm:cxn modelId="{12E1F987-4EB4-478A-B579-F0CD945968CE}" type="presParOf" srcId="{0CB7E290-1131-447B-9562-4DC2FF1DE3E3}" destId="{6C187CEE-BAB7-485C-B9A3-7056C6272111}" srcOrd="0" destOrd="0" presId="urn:microsoft.com/office/officeart/2005/8/layout/list1"/>
    <dgm:cxn modelId="{581F8A45-0E7E-48AC-A5AE-6E78073AB968}" type="presParOf" srcId="{0CB7E290-1131-447B-9562-4DC2FF1DE3E3}" destId="{FE75E7BE-7666-44AB-8715-040586EF1425}" srcOrd="1" destOrd="0" presId="urn:microsoft.com/office/officeart/2005/8/layout/list1"/>
    <dgm:cxn modelId="{AED6DC98-1083-4EB6-B503-8E95A29CD98B}" type="presParOf" srcId="{4694D7B7-70EF-47D5-BFDF-2606B2F4ED29}" destId="{6C26E13A-40A3-44BC-95ED-BF89BB6C2BFA}" srcOrd="1" destOrd="0" presId="urn:microsoft.com/office/officeart/2005/8/layout/list1"/>
    <dgm:cxn modelId="{5891F7DF-2B99-4D16-A16C-68BBDD4CCCBE}" type="presParOf" srcId="{4694D7B7-70EF-47D5-BFDF-2606B2F4ED29}" destId="{DEF535E2-653E-4E14-BC43-33CBF52E891B}" srcOrd="2" destOrd="0" presId="urn:microsoft.com/office/officeart/2005/8/layout/list1"/>
    <dgm:cxn modelId="{74D13695-BD07-4EAD-819A-2841165DFB4F}" type="presParOf" srcId="{4694D7B7-70EF-47D5-BFDF-2606B2F4ED29}" destId="{3A55A2C4-E764-4988-A1F2-852FE62275BF}" srcOrd="3" destOrd="0" presId="urn:microsoft.com/office/officeart/2005/8/layout/list1"/>
    <dgm:cxn modelId="{0B3C2236-B53D-4C5A-955B-224437E90C71}" type="presParOf" srcId="{4694D7B7-70EF-47D5-BFDF-2606B2F4ED29}" destId="{D8EAB254-5552-4EC8-9222-1327B8BD97E7}" srcOrd="4" destOrd="0" presId="urn:microsoft.com/office/officeart/2005/8/layout/list1"/>
    <dgm:cxn modelId="{B7E8D112-FAA4-4483-9AD9-AE90C4F63B37}" type="presParOf" srcId="{D8EAB254-5552-4EC8-9222-1327B8BD97E7}" destId="{97CEFDDB-FBDE-4779-A89C-C293413A6B69}" srcOrd="0" destOrd="0" presId="urn:microsoft.com/office/officeart/2005/8/layout/list1"/>
    <dgm:cxn modelId="{99F705F8-AE75-4117-9517-54391A648DE3}" type="presParOf" srcId="{D8EAB254-5552-4EC8-9222-1327B8BD97E7}" destId="{FC63B3A0-0982-4739-98D7-2799C9D4FC19}" srcOrd="1" destOrd="0" presId="urn:microsoft.com/office/officeart/2005/8/layout/list1"/>
    <dgm:cxn modelId="{B8ACD423-88B9-4CC3-B3F6-D6825565F81E}" type="presParOf" srcId="{4694D7B7-70EF-47D5-BFDF-2606B2F4ED29}" destId="{40CD0E70-4627-4F19-A621-A48EEBDDA86C}" srcOrd="5" destOrd="0" presId="urn:microsoft.com/office/officeart/2005/8/layout/list1"/>
    <dgm:cxn modelId="{7CC8CAC1-0C23-4016-8D9F-42C2CF8ACC87}" type="presParOf" srcId="{4694D7B7-70EF-47D5-BFDF-2606B2F4ED29}" destId="{367AE5FF-8D8D-46C6-9731-A680507585B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AB4C5B-DE74-4711-AF50-A4F1EDF55410}" type="doc">
      <dgm:prSet loTypeId="urn:microsoft.com/office/officeart/2005/8/layout/lProcess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80D0174-7AE6-460A-B265-5B7A13D0FA4A}">
      <dgm:prSet phldrT="[Texto]" custT="1"/>
      <dgm:spPr/>
      <dgm:t>
        <a:bodyPr anchor="ctr" anchorCtr="0"/>
        <a:lstStyle/>
        <a:p>
          <a:pPr algn="ctr"/>
          <a:endParaRPr lang="es-ES" sz="1600" b="1" dirty="0" smtClean="0">
            <a:latin typeface="Century Gothic" panose="020B0502020202020204" pitchFamily="34" charset="0"/>
          </a:endParaRPr>
        </a:p>
        <a:p>
          <a:pPr algn="ctr"/>
          <a:endParaRPr lang="es-ES" sz="1600" b="1" dirty="0" smtClean="0">
            <a:latin typeface="Century Gothic" panose="020B0502020202020204" pitchFamily="34" charset="0"/>
          </a:endParaRPr>
        </a:p>
        <a:p>
          <a:pPr algn="ctr"/>
          <a:endParaRPr lang="es-ES" sz="1600" b="1" dirty="0" smtClean="0">
            <a:latin typeface="Century Gothic" panose="020B0502020202020204" pitchFamily="34" charset="0"/>
          </a:endParaRPr>
        </a:p>
        <a:p>
          <a:pPr algn="ctr"/>
          <a:r>
            <a:rPr lang="es-ES" sz="1600" b="1" dirty="0" smtClean="0">
              <a:latin typeface="Century Gothic" panose="020B0502020202020204" pitchFamily="34" charset="0"/>
            </a:rPr>
            <a:t>Sistema de Financiación Autonómico</a:t>
          </a:r>
        </a:p>
        <a:p>
          <a:pPr algn="ctr"/>
          <a:r>
            <a:rPr lang="es-ES" sz="1200" b="1" dirty="0" smtClean="0">
              <a:latin typeface="Century Gothic" panose="020B0502020202020204" pitchFamily="34" charset="0"/>
            </a:rPr>
            <a:t>(Entregas + Liquidación)</a:t>
          </a:r>
          <a:endParaRPr lang="es-ES" sz="1600" b="1" dirty="0">
            <a:latin typeface="Century Gothic" panose="020B0502020202020204" pitchFamily="34" charset="0"/>
          </a:endParaRPr>
        </a:p>
      </dgm:t>
    </dgm:pt>
    <dgm:pt modelId="{CC95CD5F-A615-4F68-8241-D56AF2A8A7BB}" type="parTrans" cxnId="{39B270C4-6C40-4339-B1B6-C02680018236}">
      <dgm:prSet/>
      <dgm:spPr/>
      <dgm:t>
        <a:bodyPr/>
        <a:lstStyle/>
        <a:p>
          <a:endParaRPr lang="es-ES"/>
        </a:p>
      </dgm:t>
    </dgm:pt>
    <dgm:pt modelId="{819E3994-DA5B-43D6-AFC1-8906B9F1686A}" type="sibTrans" cxnId="{39B270C4-6C40-4339-B1B6-C02680018236}">
      <dgm:prSet/>
      <dgm:spPr/>
      <dgm:t>
        <a:bodyPr/>
        <a:lstStyle/>
        <a:p>
          <a:endParaRPr lang="es-ES"/>
        </a:p>
      </dgm:t>
    </dgm:pt>
    <dgm:pt modelId="{7144D92E-2CB5-40A1-8786-68231D324A7D}">
      <dgm:prSet phldrT="[Texto]" custT="1"/>
      <dgm:spPr/>
      <dgm:t>
        <a:bodyPr anchor="ctr" anchorCtr="0"/>
        <a:lstStyle/>
        <a:p>
          <a:pPr algn="ctr"/>
          <a:r>
            <a:rPr lang="es-ES" sz="1600" b="1" dirty="0" smtClean="0">
              <a:latin typeface="Century Gothic" panose="020B0502020202020204" pitchFamily="34" charset="0"/>
            </a:rPr>
            <a:t> </a:t>
          </a:r>
        </a:p>
        <a:p>
          <a:pPr algn="ctr"/>
          <a:endParaRPr lang="es-ES" sz="1600" b="1" dirty="0" smtClean="0">
            <a:latin typeface="Century Gothic" panose="020B0502020202020204" pitchFamily="34" charset="0"/>
          </a:endParaRPr>
        </a:p>
        <a:p>
          <a:pPr algn="ctr"/>
          <a:endParaRPr lang="es-ES" sz="1600" b="1" dirty="0" smtClean="0">
            <a:latin typeface="Century Gothic" panose="020B0502020202020204" pitchFamily="34" charset="0"/>
          </a:endParaRPr>
        </a:p>
        <a:p>
          <a:pPr algn="ctr"/>
          <a:endParaRPr lang="es-ES" sz="1000" b="1" dirty="0" smtClean="0">
            <a:latin typeface="Century Gothic" panose="020B0502020202020204" pitchFamily="34" charset="0"/>
          </a:endParaRPr>
        </a:p>
        <a:p>
          <a:pPr algn="ctr"/>
          <a:r>
            <a:rPr lang="es-ES" sz="1600" b="1" dirty="0" smtClean="0">
              <a:latin typeface="Century Gothic" panose="020B0502020202020204" pitchFamily="34" charset="0"/>
            </a:rPr>
            <a:t>Transferencias del Estado y de la U.E.</a:t>
          </a:r>
          <a:endParaRPr lang="es-ES" sz="1600" b="1" dirty="0">
            <a:latin typeface="Century Gothic" panose="020B0502020202020204" pitchFamily="34" charset="0"/>
          </a:endParaRPr>
        </a:p>
      </dgm:t>
    </dgm:pt>
    <dgm:pt modelId="{89C81A80-A0D5-4553-971B-E93E4317CEE7}" type="parTrans" cxnId="{CB529CF4-B3EB-4932-B5DE-2D18C555ABA4}">
      <dgm:prSet/>
      <dgm:spPr/>
      <dgm:t>
        <a:bodyPr/>
        <a:lstStyle/>
        <a:p>
          <a:endParaRPr lang="es-ES"/>
        </a:p>
      </dgm:t>
    </dgm:pt>
    <dgm:pt modelId="{5E4738F3-4902-4467-AB79-0C7A2E7F368B}" type="sibTrans" cxnId="{CB529CF4-B3EB-4932-B5DE-2D18C555ABA4}">
      <dgm:prSet/>
      <dgm:spPr/>
      <dgm:t>
        <a:bodyPr/>
        <a:lstStyle/>
        <a:p>
          <a:endParaRPr lang="es-ES"/>
        </a:p>
      </dgm:t>
    </dgm:pt>
    <dgm:pt modelId="{80AB8867-A696-4A2B-B0AA-126555E38267}">
      <dgm:prSet phldrT="[Texto]"/>
      <dgm:spPr/>
      <dgm:t>
        <a:bodyPr/>
        <a:lstStyle/>
        <a:p>
          <a:r>
            <a:rPr lang="es-ES" dirty="0" smtClean="0">
              <a:latin typeface="Century Gothic" panose="020B0502020202020204" pitchFamily="34" charset="0"/>
            </a:rPr>
            <a:t> 289 M€</a:t>
          </a:r>
          <a:endParaRPr lang="es-ES" dirty="0">
            <a:latin typeface="Century Gothic" panose="020B0502020202020204" pitchFamily="34" charset="0"/>
          </a:endParaRPr>
        </a:p>
      </dgm:t>
    </dgm:pt>
    <dgm:pt modelId="{CD1C31A9-15E7-4E29-9F5C-1A25DB49087F}" type="parTrans" cxnId="{168D5C12-FC57-4698-8AEF-90D3DC0C663B}">
      <dgm:prSet/>
      <dgm:spPr/>
      <dgm:t>
        <a:bodyPr/>
        <a:lstStyle/>
        <a:p>
          <a:endParaRPr lang="es-ES"/>
        </a:p>
      </dgm:t>
    </dgm:pt>
    <dgm:pt modelId="{044A21DD-164F-415D-A70F-2DEC5CF9D500}" type="sibTrans" cxnId="{168D5C12-FC57-4698-8AEF-90D3DC0C663B}">
      <dgm:prSet/>
      <dgm:spPr/>
      <dgm:t>
        <a:bodyPr/>
        <a:lstStyle/>
        <a:p>
          <a:endParaRPr lang="es-ES"/>
        </a:p>
      </dgm:t>
    </dgm:pt>
    <dgm:pt modelId="{E6461D4D-7F1C-4082-9DC4-C2E1E2BB5492}">
      <dgm:prSet phldrT="[Texto]"/>
      <dgm:spPr/>
      <dgm:t>
        <a:bodyPr/>
        <a:lstStyle/>
        <a:p>
          <a:r>
            <a:rPr lang="es-ES" dirty="0" smtClean="0">
              <a:latin typeface="Century Gothic" panose="020B0502020202020204" pitchFamily="34" charset="0"/>
            </a:rPr>
            <a:t>306 M€</a:t>
          </a:r>
          <a:endParaRPr lang="es-ES" dirty="0">
            <a:latin typeface="Century Gothic" panose="020B0502020202020204" pitchFamily="34" charset="0"/>
          </a:endParaRPr>
        </a:p>
      </dgm:t>
    </dgm:pt>
    <dgm:pt modelId="{01CCA77F-420E-4636-B3A1-FBB6A1DF11E6}" type="parTrans" cxnId="{0DF15EDF-2B2A-4761-8090-04FE8BFFE2EA}">
      <dgm:prSet/>
      <dgm:spPr/>
      <dgm:t>
        <a:bodyPr/>
        <a:lstStyle/>
        <a:p>
          <a:endParaRPr lang="es-ES"/>
        </a:p>
      </dgm:t>
    </dgm:pt>
    <dgm:pt modelId="{038D1442-6061-4CD9-BEB8-9FAA875C7077}" type="sibTrans" cxnId="{0DF15EDF-2B2A-4761-8090-04FE8BFFE2EA}">
      <dgm:prSet/>
      <dgm:spPr/>
      <dgm:t>
        <a:bodyPr/>
        <a:lstStyle/>
        <a:p>
          <a:endParaRPr lang="es-ES"/>
        </a:p>
      </dgm:t>
    </dgm:pt>
    <dgm:pt modelId="{045F36AF-391B-4534-A876-538E23365F10}">
      <dgm:prSet phldrT="[Texto]" custT="1"/>
      <dgm:spPr/>
      <dgm:t>
        <a:bodyPr anchor="ctr" anchorCtr="0"/>
        <a:lstStyle/>
        <a:p>
          <a:pPr algn="ctr"/>
          <a:endParaRPr lang="es-ES" sz="1600" b="1" dirty="0" smtClean="0">
            <a:latin typeface="Century Gothic" panose="020B0502020202020204" pitchFamily="34" charset="0"/>
          </a:endParaRPr>
        </a:p>
        <a:p>
          <a:pPr algn="ctr"/>
          <a:endParaRPr lang="es-ES" sz="1600" b="1" dirty="0" smtClean="0">
            <a:latin typeface="Century Gothic" panose="020B0502020202020204" pitchFamily="34" charset="0"/>
          </a:endParaRPr>
        </a:p>
        <a:p>
          <a:pPr algn="ctr"/>
          <a:endParaRPr lang="es-ES" sz="1600" b="1" dirty="0" smtClean="0">
            <a:latin typeface="Century Gothic" panose="020B0502020202020204" pitchFamily="34" charset="0"/>
          </a:endParaRPr>
        </a:p>
        <a:p>
          <a:pPr algn="ctr"/>
          <a:endParaRPr lang="es-ES" sz="1000" b="1" dirty="0" smtClean="0">
            <a:latin typeface="Century Gothic" panose="020B0502020202020204" pitchFamily="34" charset="0"/>
          </a:endParaRPr>
        </a:p>
        <a:p>
          <a:pPr algn="ctr"/>
          <a:r>
            <a:rPr lang="es-ES" sz="1600" b="1" dirty="0" smtClean="0">
              <a:latin typeface="Century Gothic" panose="020B0502020202020204" pitchFamily="34" charset="0"/>
            </a:rPr>
            <a:t>Ingresos de Gestión Propia</a:t>
          </a:r>
          <a:endParaRPr lang="es-ES" sz="1600" b="1" dirty="0">
            <a:latin typeface="Century Gothic" panose="020B0502020202020204" pitchFamily="34" charset="0"/>
          </a:endParaRPr>
        </a:p>
      </dgm:t>
    </dgm:pt>
    <dgm:pt modelId="{A3E2A5F5-E150-4183-B6B1-121568C3E879}" type="parTrans" cxnId="{B66EB7CD-0B29-4348-A402-E5AA74F14A75}">
      <dgm:prSet/>
      <dgm:spPr/>
      <dgm:t>
        <a:bodyPr/>
        <a:lstStyle/>
        <a:p>
          <a:endParaRPr lang="es-ES"/>
        </a:p>
      </dgm:t>
    </dgm:pt>
    <dgm:pt modelId="{B31C0967-2549-4160-AA0F-32E6E0F9CE4D}" type="sibTrans" cxnId="{B66EB7CD-0B29-4348-A402-E5AA74F14A75}">
      <dgm:prSet/>
      <dgm:spPr/>
      <dgm:t>
        <a:bodyPr/>
        <a:lstStyle/>
        <a:p>
          <a:endParaRPr lang="es-ES"/>
        </a:p>
      </dgm:t>
    </dgm:pt>
    <dgm:pt modelId="{63A0AA8B-05DF-43B3-A200-AA27DE13BC68}">
      <dgm:prSet phldrT="[Texto]"/>
      <dgm:spPr/>
      <dgm:t>
        <a:bodyPr/>
        <a:lstStyle/>
        <a:p>
          <a:r>
            <a:rPr lang="es-ES" dirty="0" smtClean="0">
              <a:latin typeface="Century Gothic" panose="020B0502020202020204" pitchFamily="34" charset="0"/>
            </a:rPr>
            <a:t>1.896 M€</a:t>
          </a:r>
          <a:endParaRPr lang="es-ES" dirty="0">
            <a:latin typeface="Century Gothic" panose="020B0502020202020204" pitchFamily="34" charset="0"/>
          </a:endParaRPr>
        </a:p>
      </dgm:t>
    </dgm:pt>
    <dgm:pt modelId="{7B1867AB-5319-47F7-A46B-C0BDDC9C83C2}" type="parTrans" cxnId="{5F05DD2E-C0D8-44A8-82BA-A01EAE320497}">
      <dgm:prSet/>
      <dgm:spPr/>
      <dgm:t>
        <a:bodyPr/>
        <a:lstStyle/>
        <a:p>
          <a:endParaRPr lang="es-ES"/>
        </a:p>
      </dgm:t>
    </dgm:pt>
    <dgm:pt modelId="{D55F7A80-0ADF-4332-A190-5D4F6545AE6A}" type="sibTrans" cxnId="{5F05DD2E-C0D8-44A8-82BA-A01EAE320497}">
      <dgm:prSet/>
      <dgm:spPr/>
      <dgm:t>
        <a:bodyPr/>
        <a:lstStyle/>
        <a:p>
          <a:endParaRPr lang="es-ES"/>
        </a:p>
      </dgm:t>
    </dgm:pt>
    <dgm:pt modelId="{9A8731EF-B028-4B45-961A-BD20F2DB61B4}">
      <dgm:prSet phldrT="[Texto]" custT="1"/>
      <dgm:spPr/>
      <dgm:t>
        <a:bodyPr/>
        <a:lstStyle/>
        <a:p>
          <a:endParaRPr lang="es-ES" sz="1600" b="1" dirty="0" smtClean="0">
            <a:latin typeface="Century Gothic" panose="020B0502020202020204" pitchFamily="34" charset="0"/>
          </a:endParaRPr>
        </a:p>
        <a:p>
          <a:endParaRPr lang="es-ES" sz="1600" b="1" dirty="0" smtClean="0">
            <a:latin typeface="Century Gothic" panose="020B0502020202020204" pitchFamily="34" charset="0"/>
          </a:endParaRPr>
        </a:p>
        <a:p>
          <a:endParaRPr lang="es-ES" sz="1600" b="1" dirty="0" smtClean="0">
            <a:latin typeface="Century Gothic" panose="020B0502020202020204" pitchFamily="34" charset="0"/>
          </a:endParaRPr>
        </a:p>
        <a:p>
          <a:endParaRPr lang="es-ES" sz="1600" b="1" dirty="0" smtClean="0">
            <a:latin typeface="Century Gothic" panose="020B0502020202020204" pitchFamily="34" charset="0"/>
          </a:endParaRPr>
        </a:p>
        <a:p>
          <a:r>
            <a:rPr lang="es-ES" sz="1600" b="1" dirty="0" smtClean="0">
              <a:latin typeface="Century Gothic" panose="020B0502020202020204" pitchFamily="34" charset="0"/>
            </a:rPr>
            <a:t>Ingresos Financieros</a:t>
          </a:r>
          <a:endParaRPr lang="es-ES" sz="1600" b="1" dirty="0">
            <a:latin typeface="Century Gothic" panose="020B0502020202020204" pitchFamily="34" charset="0"/>
          </a:endParaRPr>
        </a:p>
      </dgm:t>
    </dgm:pt>
    <dgm:pt modelId="{4EE6E2E5-A8F1-4B29-8C77-63B0091E917D}" type="parTrans" cxnId="{8AD2D05E-6248-4D41-9DAA-872AF2F4967D}">
      <dgm:prSet/>
      <dgm:spPr/>
      <dgm:t>
        <a:bodyPr/>
        <a:lstStyle/>
        <a:p>
          <a:endParaRPr lang="es-ES"/>
        </a:p>
      </dgm:t>
    </dgm:pt>
    <dgm:pt modelId="{A2B17E9D-6812-417F-9339-CE3597FFFC82}" type="sibTrans" cxnId="{8AD2D05E-6248-4D41-9DAA-872AF2F4967D}">
      <dgm:prSet/>
      <dgm:spPr/>
      <dgm:t>
        <a:bodyPr/>
        <a:lstStyle/>
        <a:p>
          <a:endParaRPr lang="es-ES"/>
        </a:p>
      </dgm:t>
    </dgm:pt>
    <dgm:pt modelId="{555E53F5-2F5F-4663-AEBE-0F795E1F42D5}">
      <dgm:prSet phldrT="[Texto]" custT="1"/>
      <dgm:spPr/>
      <dgm:t>
        <a:bodyPr/>
        <a:lstStyle/>
        <a:p>
          <a:r>
            <a:rPr lang="es-ES" sz="2700" b="0" dirty="0" smtClean="0">
              <a:latin typeface="Century Gothic" panose="020B0502020202020204" pitchFamily="34" charset="0"/>
            </a:rPr>
            <a:t>585 M€</a:t>
          </a:r>
          <a:endParaRPr lang="es-ES" sz="2700" b="0" dirty="0">
            <a:latin typeface="Century Gothic" panose="020B0502020202020204" pitchFamily="34" charset="0"/>
          </a:endParaRPr>
        </a:p>
      </dgm:t>
    </dgm:pt>
    <dgm:pt modelId="{7B4D28D0-8743-4CEC-B93F-C11C1421966E}" type="parTrans" cxnId="{F323661B-03F5-417C-8883-FB253C274BD1}">
      <dgm:prSet/>
      <dgm:spPr/>
      <dgm:t>
        <a:bodyPr/>
        <a:lstStyle/>
        <a:p>
          <a:endParaRPr lang="es-ES"/>
        </a:p>
      </dgm:t>
    </dgm:pt>
    <dgm:pt modelId="{F6AA6581-2536-4C6B-BF81-B283A3386D62}" type="sibTrans" cxnId="{F323661B-03F5-417C-8883-FB253C274BD1}">
      <dgm:prSet/>
      <dgm:spPr/>
      <dgm:t>
        <a:bodyPr/>
        <a:lstStyle/>
        <a:p>
          <a:endParaRPr lang="es-ES"/>
        </a:p>
      </dgm:t>
    </dgm:pt>
    <dgm:pt modelId="{47769F4E-C8A9-4925-9B4C-0C3D272F2EC6}" type="pres">
      <dgm:prSet presAssocID="{63AB4C5B-DE74-4711-AF50-A4F1EDF5541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40B02AD-D411-4D5D-9F20-08B569E827DB}" type="pres">
      <dgm:prSet presAssocID="{B80D0174-7AE6-460A-B265-5B7A13D0FA4A}" presName="compNode" presStyleCnt="0"/>
      <dgm:spPr/>
    </dgm:pt>
    <dgm:pt modelId="{CBFC436D-3B16-45C0-B769-5340C69A66B0}" type="pres">
      <dgm:prSet presAssocID="{B80D0174-7AE6-460A-B265-5B7A13D0FA4A}" presName="aNode" presStyleLbl="bgShp" presStyleIdx="0" presStyleCnt="4" custScaleX="47199" custScaleY="47434" custLinFactNeighborX="-92" custLinFactNeighborY="7271"/>
      <dgm:spPr/>
      <dgm:t>
        <a:bodyPr/>
        <a:lstStyle/>
        <a:p>
          <a:endParaRPr lang="es-ES"/>
        </a:p>
      </dgm:t>
    </dgm:pt>
    <dgm:pt modelId="{9DD34B93-5762-45A5-A34B-7DE8539B172F}" type="pres">
      <dgm:prSet presAssocID="{B80D0174-7AE6-460A-B265-5B7A13D0FA4A}" presName="textNode" presStyleLbl="bgShp" presStyleIdx="0" presStyleCnt="4"/>
      <dgm:spPr/>
      <dgm:t>
        <a:bodyPr/>
        <a:lstStyle/>
        <a:p>
          <a:endParaRPr lang="es-ES"/>
        </a:p>
      </dgm:t>
    </dgm:pt>
    <dgm:pt modelId="{3B13F19F-9A27-4FAB-B141-F7899A03D6DE}" type="pres">
      <dgm:prSet presAssocID="{B80D0174-7AE6-460A-B265-5B7A13D0FA4A}" presName="compChildNode" presStyleCnt="0"/>
      <dgm:spPr/>
    </dgm:pt>
    <dgm:pt modelId="{7740BD56-1294-46F5-8AAF-F0E2C4866FA6}" type="pres">
      <dgm:prSet presAssocID="{B80D0174-7AE6-460A-B265-5B7A13D0FA4A}" presName="theInnerList" presStyleCnt="0"/>
      <dgm:spPr/>
    </dgm:pt>
    <dgm:pt modelId="{B942E312-F385-4EAE-85D5-4C8EF358E3C0}" type="pres">
      <dgm:prSet presAssocID="{63A0AA8B-05DF-43B3-A200-AA27DE13BC68}" presName="childNode" presStyleLbl="node1" presStyleIdx="0" presStyleCnt="4" custFlipVert="0" custScaleX="59241" custScaleY="16708" custLinFactNeighborX="1173" custLinFactNeighborY="400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26CFFC-B3D8-4F8A-BE15-FE53B086301B}" type="pres">
      <dgm:prSet presAssocID="{B80D0174-7AE6-460A-B265-5B7A13D0FA4A}" presName="aSpace" presStyleCnt="0"/>
      <dgm:spPr/>
    </dgm:pt>
    <dgm:pt modelId="{1B767C63-AF92-4937-B513-99E3B4C09ACD}" type="pres">
      <dgm:prSet presAssocID="{7144D92E-2CB5-40A1-8786-68231D324A7D}" presName="compNode" presStyleCnt="0"/>
      <dgm:spPr/>
    </dgm:pt>
    <dgm:pt modelId="{5252A5C6-5E8A-4B94-9505-186D2B2FF928}" type="pres">
      <dgm:prSet presAssocID="{7144D92E-2CB5-40A1-8786-68231D324A7D}" presName="aNode" presStyleLbl="bgShp" presStyleIdx="1" presStyleCnt="4" custScaleX="47199" custScaleY="47434" custLinFactNeighborX="1099" custLinFactNeighborY="7271"/>
      <dgm:spPr/>
      <dgm:t>
        <a:bodyPr/>
        <a:lstStyle/>
        <a:p>
          <a:endParaRPr lang="es-ES"/>
        </a:p>
      </dgm:t>
    </dgm:pt>
    <dgm:pt modelId="{3EC0B981-EDEC-451A-89EF-0AC52348503E}" type="pres">
      <dgm:prSet presAssocID="{7144D92E-2CB5-40A1-8786-68231D324A7D}" presName="textNode" presStyleLbl="bgShp" presStyleIdx="1" presStyleCnt="4"/>
      <dgm:spPr/>
      <dgm:t>
        <a:bodyPr/>
        <a:lstStyle/>
        <a:p>
          <a:endParaRPr lang="es-ES"/>
        </a:p>
      </dgm:t>
    </dgm:pt>
    <dgm:pt modelId="{7CEE3618-366F-4A84-9183-BDB0610DC513}" type="pres">
      <dgm:prSet presAssocID="{7144D92E-2CB5-40A1-8786-68231D324A7D}" presName="compChildNode" presStyleCnt="0"/>
      <dgm:spPr/>
    </dgm:pt>
    <dgm:pt modelId="{D50D4649-314E-42D3-9BBB-37FF5C5FCC45}" type="pres">
      <dgm:prSet presAssocID="{7144D92E-2CB5-40A1-8786-68231D324A7D}" presName="theInnerList" presStyleCnt="0"/>
      <dgm:spPr/>
    </dgm:pt>
    <dgm:pt modelId="{E7028A61-2445-414F-9491-4900ED20DDE1}" type="pres">
      <dgm:prSet presAssocID="{80AB8867-A696-4A2B-B0AA-126555E38267}" presName="childNode" presStyleLbl="node1" presStyleIdx="1" presStyleCnt="4" custScaleX="59241" custScaleY="16708" custLinFactNeighborY="400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0EA67B-410F-4CBB-AE6E-72B97DA618D2}" type="pres">
      <dgm:prSet presAssocID="{7144D92E-2CB5-40A1-8786-68231D324A7D}" presName="aSpace" presStyleCnt="0"/>
      <dgm:spPr/>
    </dgm:pt>
    <dgm:pt modelId="{F0F63A82-E222-41E7-AE95-96B9D841EE5C}" type="pres">
      <dgm:prSet presAssocID="{045F36AF-391B-4534-A876-538E23365F10}" presName="compNode" presStyleCnt="0"/>
      <dgm:spPr/>
    </dgm:pt>
    <dgm:pt modelId="{71F1BDE7-7A92-4235-B997-E4EC6B0FCA89}" type="pres">
      <dgm:prSet presAssocID="{045F36AF-391B-4534-A876-538E23365F10}" presName="aNode" presStyleLbl="bgShp" presStyleIdx="2" presStyleCnt="4" custScaleX="47199" custScaleY="47434" custLinFactNeighborX="2254" custLinFactNeighborY="7271"/>
      <dgm:spPr/>
      <dgm:t>
        <a:bodyPr/>
        <a:lstStyle/>
        <a:p>
          <a:endParaRPr lang="es-ES"/>
        </a:p>
      </dgm:t>
    </dgm:pt>
    <dgm:pt modelId="{85954C0F-7532-4C94-AA30-9C8892F9BFA4}" type="pres">
      <dgm:prSet presAssocID="{045F36AF-391B-4534-A876-538E23365F10}" presName="textNode" presStyleLbl="bgShp" presStyleIdx="2" presStyleCnt="4"/>
      <dgm:spPr/>
      <dgm:t>
        <a:bodyPr/>
        <a:lstStyle/>
        <a:p>
          <a:endParaRPr lang="es-ES"/>
        </a:p>
      </dgm:t>
    </dgm:pt>
    <dgm:pt modelId="{BA784EBA-BD40-4DF0-8977-262287024DA2}" type="pres">
      <dgm:prSet presAssocID="{045F36AF-391B-4534-A876-538E23365F10}" presName="compChildNode" presStyleCnt="0"/>
      <dgm:spPr/>
    </dgm:pt>
    <dgm:pt modelId="{DD697ED4-F764-485A-B545-2929A6F12FE3}" type="pres">
      <dgm:prSet presAssocID="{045F36AF-391B-4534-A876-538E23365F10}" presName="theInnerList" presStyleCnt="0"/>
      <dgm:spPr/>
    </dgm:pt>
    <dgm:pt modelId="{F7CEA9BC-E570-4603-BD01-DD2BEFD620AB}" type="pres">
      <dgm:prSet presAssocID="{E6461D4D-7F1C-4082-9DC4-C2E1E2BB5492}" presName="childNode" presStyleLbl="node1" presStyleIdx="2" presStyleCnt="4" custScaleX="59241" custScaleY="16708" custLinFactNeighborX="1760" custLinFactNeighborY="400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8F54C7-FE85-496E-8591-F6A3CA4CF563}" type="pres">
      <dgm:prSet presAssocID="{045F36AF-391B-4534-A876-538E23365F10}" presName="aSpace" presStyleCnt="0"/>
      <dgm:spPr/>
    </dgm:pt>
    <dgm:pt modelId="{DF65B424-92B4-4D28-945D-A32545185320}" type="pres">
      <dgm:prSet presAssocID="{9A8731EF-B028-4B45-961A-BD20F2DB61B4}" presName="compNode" presStyleCnt="0"/>
      <dgm:spPr/>
    </dgm:pt>
    <dgm:pt modelId="{A4130173-C531-44AC-9468-F6320E05CC34}" type="pres">
      <dgm:prSet presAssocID="{9A8731EF-B028-4B45-961A-BD20F2DB61B4}" presName="aNode" presStyleLbl="bgShp" presStyleIdx="3" presStyleCnt="4" custScaleX="47241" custScaleY="47436" custLinFactNeighborX="1378" custLinFactNeighborY="7266"/>
      <dgm:spPr/>
      <dgm:t>
        <a:bodyPr/>
        <a:lstStyle/>
        <a:p>
          <a:endParaRPr lang="es-ES"/>
        </a:p>
      </dgm:t>
    </dgm:pt>
    <dgm:pt modelId="{3FFF5E54-53A8-414E-A30B-B1351BA78BBC}" type="pres">
      <dgm:prSet presAssocID="{9A8731EF-B028-4B45-961A-BD20F2DB61B4}" presName="textNode" presStyleLbl="bgShp" presStyleIdx="3" presStyleCnt="4"/>
      <dgm:spPr/>
      <dgm:t>
        <a:bodyPr/>
        <a:lstStyle/>
        <a:p>
          <a:endParaRPr lang="es-ES"/>
        </a:p>
      </dgm:t>
    </dgm:pt>
    <dgm:pt modelId="{B3D07B21-AE68-4CBD-B1F5-7111565C7F71}" type="pres">
      <dgm:prSet presAssocID="{9A8731EF-B028-4B45-961A-BD20F2DB61B4}" presName="compChildNode" presStyleCnt="0"/>
      <dgm:spPr/>
    </dgm:pt>
    <dgm:pt modelId="{BB9BDB20-3C9A-48FC-8745-3F841341F608}" type="pres">
      <dgm:prSet presAssocID="{9A8731EF-B028-4B45-961A-BD20F2DB61B4}" presName="theInnerList" presStyleCnt="0"/>
      <dgm:spPr/>
    </dgm:pt>
    <dgm:pt modelId="{A639A684-7FAD-41F8-9145-E1671DF6E895}" type="pres">
      <dgm:prSet presAssocID="{555E53F5-2F5F-4663-AEBE-0F795E1F42D5}" presName="childNode" presStyleLbl="node1" presStyleIdx="3" presStyleCnt="4" custScaleX="62483" custScaleY="16726" custLinFactNeighborX="6" custLinFactNeighborY="400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66EB7CD-0B29-4348-A402-E5AA74F14A75}" srcId="{63AB4C5B-DE74-4711-AF50-A4F1EDF55410}" destId="{045F36AF-391B-4534-A876-538E23365F10}" srcOrd="2" destOrd="0" parTransId="{A3E2A5F5-E150-4183-B6B1-121568C3E879}" sibTransId="{B31C0967-2549-4160-AA0F-32E6E0F9CE4D}"/>
    <dgm:cxn modelId="{FD924564-AEF2-4940-897A-2210BF86E59E}" type="presOf" srcId="{63AB4C5B-DE74-4711-AF50-A4F1EDF55410}" destId="{47769F4E-C8A9-4925-9B4C-0C3D272F2EC6}" srcOrd="0" destOrd="0" presId="urn:microsoft.com/office/officeart/2005/8/layout/lProcess2"/>
    <dgm:cxn modelId="{0208BE04-F2B5-4F16-A8D2-A90D43F7BC8B}" type="presOf" srcId="{63A0AA8B-05DF-43B3-A200-AA27DE13BC68}" destId="{B942E312-F385-4EAE-85D5-4C8EF358E3C0}" srcOrd="0" destOrd="0" presId="urn:microsoft.com/office/officeart/2005/8/layout/lProcess2"/>
    <dgm:cxn modelId="{F323661B-03F5-417C-8883-FB253C274BD1}" srcId="{9A8731EF-B028-4B45-961A-BD20F2DB61B4}" destId="{555E53F5-2F5F-4663-AEBE-0F795E1F42D5}" srcOrd="0" destOrd="0" parTransId="{7B4D28D0-8743-4CEC-B93F-C11C1421966E}" sibTransId="{F6AA6581-2536-4C6B-BF81-B283A3386D62}"/>
    <dgm:cxn modelId="{C8D7D885-57C7-4824-A73C-5AC6F78C9117}" type="presOf" srcId="{9A8731EF-B028-4B45-961A-BD20F2DB61B4}" destId="{3FFF5E54-53A8-414E-A30B-B1351BA78BBC}" srcOrd="1" destOrd="0" presId="urn:microsoft.com/office/officeart/2005/8/layout/lProcess2"/>
    <dgm:cxn modelId="{CB529CF4-B3EB-4932-B5DE-2D18C555ABA4}" srcId="{63AB4C5B-DE74-4711-AF50-A4F1EDF55410}" destId="{7144D92E-2CB5-40A1-8786-68231D324A7D}" srcOrd="1" destOrd="0" parTransId="{89C81A80-A0D5-4553-971B-E93E4317CEE7}" sibTransId="{5E4738F3-4902-4467-AB79-0C7A2E7F368B}"/>
    <dgm:cxn modelId="{5F05DD2E-C0D8-44A8-82BA-A01EAE320497}" srcId="{B80D0174-7AE6-460A-B265-5B7A13D0FA4A}" destId="{63A0AA8B-05DF-43B3-A200-AA27DE13BC68}" srcOrd="0" destOrd="0" parTransId="{7B1867AB-5319-47F7-A46B-C0BDDC9C83C2}" sibTransId="{D55F7A80-0ADF-4332-A190-5D4F6545AE6A}"/>
    <dgm:cxn modelId="{A3C3450A-8AEE-472E-AD5D-5C0C5D35F10D}" type="presOf" srcId="{B80D0174-7AE6-460A-B265-5B7A13D0FA4A}" destId="{CBFC436D-3B16-45C0-B769-5340C69A66B0}" srcOrd="0" destOrd="0" presId="urn:microsoft.com/office/officeart/2005/8/layout/lProcess2"/>
    <dgm:cxn modelId="{DC4B6017-B9B0-461F-98B2-75E6407B6A95}" type="presOf" srcId="{045F36AF-391B-4534-A876-538E23365F10}" destId="{85954C0F-7532-4C94-AA30-9C8892F9BFA4}" srcOrd="1" destOrd="0" presId="urn:microsoft.com/office/officeart/2005/8/layout/lProcess2"/>
    <dgm:cxn modelId="{2C9E86FE-E0DE-48D2-B6DA-CBAF1E5CE62F}" type="presOf" srcId="{7144D92E-2CB5-40A1-8786-68231D324A7D}" destId="{3EC0B981-EDEC-451A-89EF-0AC52348503E}" srcOrd="1" destOrd="0" presId="urn:microsoft.com/office/officeart/2005/8/layout/lProcess2"/>
    <dgm:cxn modelId="{827EDE63-842A-4487-ACA1-0533DEE8FAAB}" type="presOf" srcId="{80AB8867-A696-4A2B-B0AA-126555E38267}" destId="{E7028A61-2445-414F-9491-4900ED20DDE1}" srcOrd="0" destOrd="0" presId="urn:microsoft.com/office/officeart/2005/8/layout/lProcess2"/>
    <dgm:cxn modelId="{43C80988-3B0F-4C82-ADC5-3032369EDCE8}" type="presOf" srcId="{B80D0174-7AE6-460A-B265-5B7A13D0FA4A}" destId="{9DD34B93-5762-45A5-A34B-7DE8539B172F}" srcOrd="1" destOrd="0" presId="urn:microsoft.com/office/officeart/2005/8/layout/lProcess2"/>
    <dgm:cxn modelId="{04419B32-DA12-40A5-99D9-47C932C6C7F9}" type="presOf" srcId="{7144D92E-2CB5-40A1-8786-68231D324A7D}" destId="{5252A5C6-5E8A-4B94-9505-186D2B2FF928}" srcOrd="0" destOrd="0" presId="urn:microsoft.com/office/officeart/2005/8/layout/lProcess2"/>
    <dgm:cxn modelId="{39B270C4-6C40-4339-B1B6-C02680018236}" srcId="{63AB4C5B-DE74-4711-AF50-A4F1EDF55410}" destId="{B80D0174-7AE6-460A-B265-5B7A13D0FA4A}" srcOrd="0" destOrd="0" parTransId="{CC95CD5F-A615-4F68-8241-D56AF2A8A7BB}" sibTransId="{819E3994-DA5B-43D6-AFC1-8906B9F1686A}"/>
    <dgm:cxn modelId="{0E506C71-5289-48CA-954A-BF9FF6F8A26D}" type="presOf" srcId="{9A8731EF-B028-4B45-961A-BD20F2DB61B4}" destId="{A4130173-C531-44AC-9468-F6320E05CC34}" srcOrd="0" destOrd="0" presId="urn:microsoft.com/office/officeart/2005/8/layout/lProcess2"/>
    <dgm:cxn modelId="{62E4CEAA-4111-45C5-902A-165ACC62FAA7}" type="presOf" srcId="{E6461D4D-7F1C-4082-9DC4-C2E1E2BB5492}" destId="{F7CEA9BC-E570-4603-BD01-DD2BEFD620AB}" srcOrd="0" destOrd="0" presId="urn:microsoft.com/office/officeart/2005/8/layout/lProcess2"/>
    <dgm:cxn modelId="{0DF15EDF-2B2A-4761-8090-04FE8BFFE2EA}" srcId="{045F36AF-391B-4534-A876-538E23365F10}" destId="{E6461D4D-7F1C-4082-9DC4-C2E1E2BB5492}" srcOrd="0" destOrd="0" parTransId="{01CCA77F-420E-4636-B3A1-FBB6A1DF11E6}" sibTransId="{038D1442-6061-4CD9-BEB8-9FAA875C7077}"/>
    <dgm:cxn modelId="{168D5C12-FC57-4698-8AEF-90D3DC0C663B}" srcId="{7144D92E-2CB5-40A1-8786-68231D324A7D}" destId="{80AB8867-A696-4A2B-B0AA-126555E38267}" srcOrd="0" destOrd="0" parTransId="{CD1C31A9-15E7-4E29-9F5C-1A25DB49087F}" sibTransId="{044A21DD-164F-415D-A70F-2DEC5CF9D500}"/>
    <dgm:cxn modelId="{8AD2D05E-6248-4D41-9DAA-872AF2F4967D}" srcId="{63AB4C5B-DE74-4711-AF50-A4F1EDF55410}" destId="{9A8731EF-B028-4B45-961A-BD20F2DB61B4}" srcOrd="3" destOrd="0" parTransId="{4EE6E2E5-A8F1-4B29-8C77-63B0091E917D}" sibTransId="{A2B17E9D-6812-417F-9339-CE3597FFFC82}"/>
    <dgm:cxn modelId="{6F010364-AB87-4526-8B49-BB28BB7B29E7}" type="presOf" srcId="{555E53F5-2F5F-4663-AEBE-0F795E1F42D5}" destId="{A639A684-7FAD-41F8-9145-E1671DF6E895}" srcOrd="0" destOrd="0" presId="urn:microsoft.com/office/officeart/2005/8/layout/lProcess2"/>
    <dgm:cxn modelId="{7B32BF79-478B-4E03-ACC5-C2E0728C8E80}" type="presOf" srcId="{045F36AF-391B-4534-A876-538E23365F10}" destId="{71F1BDE7-7A92-4235-B997-E4EC6B0FCA89}" srcOrd="0" destOrd="0" presId="urn:microsoft.com/office/officeart/2005/8/layout/lProcess2"/>
    <dgm:cxn modelId="{7384DA23-B092-49D9-BEFD-CF825A3AE6E8}" type="presParOf" srcId="{47769F4E-C8A9-4925-9B4C-0C3D272F2EC6}" destId="{040B02AD-D411-4D5D-9F20-08B569E827DB}" srcOrd="0" destOrd="0" presId="urn:microsoft.com/office/officeart/2005/8/layout/lProcess2"/>
    <dgm:cxn modelId="{824B7F52-738E-4863-B700-A19D10CFA335}" type="presParOf" srcId="{040B02AD-D411-4D5D-9F20-08B569E827DB}" destId="{CBFC436D-3B16-45C0-B769-5340C69A66B0}" srcOrd="0" destOrd="0" presId="urn:microsoft.com/office/officeart/2005/8/layout/lProcess2"/>
    <dgm:cxn modelId="{1335F299-4550-4D1F-9C49-D7309FE8D13D}" type="presParOf" srcId="{040B02AD-D411-4D5D-9F20-08B569E827DB}" destId="{9DD34B93-5762-45A5-A34B-7DE8539B172F}" srcOrd="1" destOrd="0" presId="urn:microsoft.com/office/officeart/2005/8/layout/lProcess2"/>
    <dgm:cxn modelId="{086F9B68-783C-470C-B95D-0A1F01276B50}" type="presParOf" srcId="{040B02AD-D411-4D5D-9F20-08B569E827DB}" destId="{3B13F19F-9A27-4FAB-B141-F7899A03D6DE}" srcOrd="2" destOrd="0" presId="urn:microsoft.com/office/officeart/2005/8/layout/lProcess2"/>
    <dgm:cxn modelId="{5AB5D341-F96E-4E7F-B695-94A44E427443}" type="presParOf" srcId="{3B13F19F-9A27-4FAB-B141-F7899A03D6DE}" destId="{7740BD56-1294-46F5-8AAF-F0E2C4866FA6}" srcOrd="0" destOrd="0" presId="urn:microsoft.com/office/officeart/2005/8/layout/lProcess2"/>
    <dgm:cxn modelId="{E51B280F-9AD5-4CD1-9D05-1205816247A4}" type="presParOf" srcId="{7740BD56-1294-46F5-8AAF-F0E2C4866FA6}" destId="{B942E312-F385-4EAE-85D5-4C8EF358E3C0}" srcOrd="0" destOrd="0" presId="urn:microsoft.com/office/officeart/2005/8/layout/lProcess2"/>
    <dgm:cxn modelId="{D375EF40-4FBB-4EFD-B60B-CDFE0F1E7BFB}" type="presParOf" srcId="{47769F4E-C8A9-4925-9B4C-0C3D272F2EC6}" destId="{3426CFFC-B3D8-4F8A-BE15-FE53B086301B}" srcOrd="1" destOrd="0" presId="urn:microsoft.com/office/officeart/2005/8/layout/lProcess2"/>
    <dgm:cxn modelId="{73507EA0-38C9-408A-9C97-9F2A72C4C760}" type="presParOf" srcId="{47769F4E-C8A9-4925-9B4C-0C3D272F2EC6}" destId="{1B767C63-AF92-4937-B513-99E3B4C09ACD}" srcOrd="2" destOrd="0" presId="urn:microsoft.com/office/officeart/2005/8/layout/lProcess2"/>
    <dgm:cxn modelId="{6430A721-85CD-4146-B075-C1C2C33C891E}" type="presParOf" srcId="{1B767C63-AF92-4937-B513-99E3B4C09ACD}" destId="{5252A5C6-5E8A-4B94-9505-186D2B2FF928}" srcOrd="0" destOrd="0" presId="urn:microsoft.com/office/officeart/2005/8/layout/lProcess2"/>
    <dgm:cxn modelId="{D5C2C977-D3BA-4F29-BA1D-648976A6E98E}" type="presParOf" srcId="{1B767C63-AF92-4937-B513-99E3B4C09ACD}" destId="{3EC0B981-EDEC-451A-89EF-0AC52348503E}" srcOrd="1" destOrd="0" presId="urn:microsoft.com/office/officeart/2005/8/layout/lProcess2"/>
    <dgm:cxn modelId="{DBC74767-516D-46A8-A4D0-FAEC8DB23EA4}" type="presParOf" srcId="{1B767C63-AF92-4937-B513-99E3B4C09ACD}" destId="{7CEE3618-366F-4A84-9183-BDB0610DC513}" srcOrd="2" destOrd="0" presId="urn:microsoft.com/office/officeart/2005/8/layout/lProcess2"/>
    <dgm:cxn modelId="{53AA3837-D844-47C7-8783-31DB823499F9}" type="presParOf" srcId="{7CEE3618-366F-4A84-9183-BDB0610DC513}" destId="{D50D4649-314E-42D3-9BBB-37FF5C5FCC45}" srcOrd="0" destOrd="0" presId="urn:microsoft.com/office/officeart/2005/8/layout/lProcess2"/>
    <dgm:cxn modelId="{641750EB-E32C-4252-A26E-B59960AF672D}" type="presParOf" srcId="{D50D4649-314E-42D3-9BBB-37FF5C5FCC45}" destId="{E7028A61-2445-414F-9491-4900ED20DDE1}" srcOrd="0" destOrd="0" presId="urn:microsoft.com/office/officeart/2005/8/layout/lProcess2"/>
    <dgm:cxn modelId="{42A2AA02-57A4-4F19-B9BE-7030E75B7705}" type="presParOf" srcId="{47769F4E-C8A9-4925-9B4C-0C3D272F2EC6}" destId="{DD0EA67B-410F-4CBB-AE6E-72B97DA618D2}" srcOrd="3" destOrd="0" presId="urn:microsoft.com/office/officeart/2005/8/layout/lProcess2"/>
    <dgm:cxn modelId="{81A0D82B-F9E9-4534-A1F4-66A2723A06B9}" type="presParOf" srcId="{47769F4E-C8A9-4925-9B4C-0C3D272F2EC6}" destId="{F0F63A82-E222-41E7-AE95-96B9D841EE5C}" srcOrd="4" destOrd="0" presId="urn:microsoft.com/office/officeart/2005/8/layout/lProcess2"/>
    <dgm:cxn modelId="{AC957AEC-1810-4ADB-BD29-AFEEEA5C69CC}" type="presParOf" srcId="{F0F63A82-E222-41E7-AE95-96B9D841EE5C}" destId="{71F1BDE7-7A92-4235-B997-E4EC6B0FCA89}" srcOrd="0" destOrd="0" presId="urn:microsoft.com/office/officeart/2005/8/layout/lProcess2"/>
    <dgm:cxn modelId="{97D74DB0-66D7-460D-8A7F-55D1C22A880C}" type="presParOf" srcId="{F0F63A82-E222-41E7-AE95-96B9D841EE5C}" destId="{85954C0F-7532-4C94-AA30-9C8892F9BFA4}" srcOrd="1" destOrd="0" presId="urn:microsoft.com/office/officeart/2005/8/layout/lProcess2"/>
    <dgm:cxn modelId="{FE26E092-1A1E-417D-876C-DE7DB78C5D2B}" type="presParOf" srcId="{F0F63A82-E222-41E7-AE95-96B9D841EE5C}" destId="{BA784EBA-BD40-4DF0-8977-262287024DA2}" srcOrd="2" destOrd="0" presId="urn:microsoft.com/office/officeart/2005/8/layout/lProcess2"/>
    <dgm:cxn modelId="{06400021-ADD5-475E-A3F3-E0AD4534FC50}" type="presParOf" srcId="{BA784EBA-BD40-4DF0-8977-262287024DA2}" destId="{DD697ED4-F764-485A-B545-2929A6F12FE3}" srcOrd="0" destOrd="0" presId="urn:microsoft.com/office/officeart/2005/8/layout/lProcess2"/>
    <dgm:cxn modelId="{7CA07C3C-D943-4F6D-AE57-4B40B7E3C7B2}" type="presParOf" srcId="{DD697ED4-F764-485A-B545-2929A6F12FE3}" destId="{F7CEA9BC-E570-4603-BD01-DD2BEFD620AB}" srcOrd="0" destOrd="0" presId="urn:microsoft.com/office/officeart/2005/8/layout/lProcess2"/>
    <dgm:cxn modelId="{3D744592-BBAB-4DFC-931B-294029D93582}" type="presParOf" srcId="{47769F4E-C8A9-4925-9B4C-0C3D272F2EC6}" destId="{798F54C7-FE85-496E-8591-F6A3CA4CF563}" srcOrd="5" destOrd="0" presId="urn:microsoft.com/office/officeart/2005/8/layout/lProcess2"/>
    <dgm:cxn modelId="{62927718-BDBF-4006-80B3-D4D712ED7A85}" type="presParOf" srcId="{47769F4E-C8A9-4925-9B4C-0C3D272F2EC6}" destId="{DF65B424-92B4-4D28-945D-A32545185320}" srcOrd="6" destOrd="0" presId="urn:microsoft.com/office/officeart/2005/8/layout/lProcess2"/>
    <dgm:cxn modelId="{A91C5D2E-9E5B-4E82-912F-F2DCF4FAECD2}" type="presParOf" srcId="{DF65B424-92B4-4D28-945D-A32545185320}" destId="{A4130173-C531-44AC-9468-F6320E05CC34}" srcOrd="0" destOrd="0" presId="urn:microsoft.com/office/officeart/2005/8/layout/lProcess2"/>
    <dgm:cxn modelId="{EE7FBDC6-ECB2-4091-B4C2-D613057B9BC1}" type="presParOf" srcId="{DF65B424-92B4-4D28-945D-A32545185320}" destId="{3FFF5E54-53A8-414E-A30B-B1351BA78BBC}" srcOrd="1" destOrd="0" presId="urn:microsoft.com/office/officeart/2005/8/layout/lProcess2"/>
    <dgm:cxn modelId="{362D0C30-BD91-4CEC-BF2E-29464403D687}" type="presParOf" srcId="{DF65B424-92B4-4D28-945D-A32545185320}" destId="{B3D07B21-AE68-4CBD-B1F5-7111565C7F71}" srcOrd="2" destOrd="0" presId="urn:microsoft.com/office/officeart/2005/8/layout/lProcess2"/>
    <dgm:cxn modelId="{247009B7-B51A-49C5-94F5-51D652B62AEC}" type="presParOf" srcId="{B3D07B21-AE68-4CBD-B1F5-7111565C7F71}" destId="{BB9BDB20-3C9A-48FC-8745-3F841341F608}" srcOrd="0" destOrd="0" presId="urn:microsoft.com/office/officeart/2005/8/layout/lProcess2"/>
    <dgm:cxn modelId="{E476619F-99AC-430F-B951-0E43DE86B40A}" type="presParOf" srcId="{BB9BDB20-3C9A-48FC-8745-3F841341F608}" destId="{A639A684-7FAD-41F8-9145-E1671DF6E89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535E2-653E-4E14-BC43-33CBF52E891B}">
      <dsp:nvSpPr>
        <dsp:cNvPr id="0" name=""/>
        <dsp:cNvSpPr/>
      </dsp:nvSpPr>
      <dsp:spPr>
        <a:xfrm>
          <a:off x="0" y="189264"/>
          <a:ext cx="7993260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249936" rIns="3240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ES" sz="1600" b="1" kern="1200" dirty="0" smtClean="0">
              <a:latin typeface="Century Gothic" panose="020B0502020202020204" pitchFamily="34" charset="0"/>
            </a:rPr>
            <a:t>SANIDAD: </a:t>
          </a:r>
          <a:r>
            <a:rPr lang="es-ES" sz="1600" kern="1200" dirty="0" smtClean="0">
              <a:latin typeface="Century Gothic" panose="020B0502020202020204" pitchFamily="34" charset="0"/>
            </a:rPr>
            <a:t>El Presupuesto en Sanidad crece en 74,6 millones de euros, un 8,1% más que en 2020.</a:t>
          </a:r>
          <a:endParaRPr lang="es-ES" sz="1600" b="1" kern="1200" dirty="0">
            <a:latin typeface="Century Gothic" panose="020B0502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ES" sz="1600" b="1" kern="1200" dirty="0" smtClean="0">
              <a:latin typeface="Century Gothic" panose="020B0502020202020204" pitchFamily="34" charset="0"/>
            </a:rPr>
            <a:t>EDUCACIÓN: </a:t>
          </a:r>
          <a:r>
            <a:rPr lang="es-ES" sz="1600" kern="1200" dirty="0" smtClean="0">
              <a:latin typeface="Century Gothic" panose="020B0502020202020204" pitchFamily="34" charset="0"/>
            </a:rPr>
            <a:t>Incremento de 32,3 millones de euros, un 5,6% más que en 2020.</a:t>
          </a:r>
          <a:endParaRPr lang="es-ES" sz="1600" b="1" kern="1200" dirty="0">
            <a:latin typeface="Century Gothic" panose="020B0502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ES" sz="1600" b="1" kern="1200" dirty="0" smtClean="0">
              <a:latin typeface="Century Gothic" panose="020B0502020202020204" pitchFamily="34" charset="0"/>
            </a:rPr>
            <a:t>SERVICIOS SOCIALES Y PROMOCIÓN SOCIAL: </a:t>
          </a:r>
          <a:r>
            <a:rPr lang="es-ES" sz="1600" b="0" kern="1200" dirty="0" smtClean="0">
              <a:latin typeface="Century Gothic" panose="020B0502020202020204" pitchFamily="34" charset="0"/>
            </a:rPr>
            <a:t>Aumento de 8,5 millones de euros, un 3,5% más que en 2020.</a:t>
          </a:r>
          <a:endParaRPr lang="es-ES" sz="1600" b="0" kern="1200" dirty="0">
            <a:latin typeface="Century Gothic" panose="020B0502020202020204" pitchFamily="34" charset="0"/>
          </a:endParaRPr>
        </a:p>
      </dsp:txBody>
      <dsp:txXfrm>
        <a:off x="0" y="189264"/>
        <a:ext cx="7993260" cy="1890000"/>
      </dsp:txXfrm>
    </dsp:sp>
    <dsp:sp modelId="{FE75E7BE-7666-44AB-8715-040586EF1425}">
      <dsp:nvSpPr>
        <dsp:cNvPr id="0" name=""/>
        <dsp:cNvSpPr/>
      </dsp:nvSpPr>
      <dsp:spPr>
        <a:xfrm>
          <a:off x="163382" y="12144"/>
          <a:ext cx="7472163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88" tIns="0" rIns="21148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Century Gothic" panose="020B0502020202020204" pitchFamily="34" charset="0"/>
            </a:rPr>
            <a:t>GARANTIZAR LA CALIDAD DE LOS SERVICIOS PÚBLICOS</a:t>
          </a:r>
          <a:endParaRPr lang="es-ES" sz="1600" kern="1200" dirty="0">
            <a:latin typeface="Century Gothic" panose="020B0502020202020204" pitchFamily="34" charset="0"/>
          </a:endParaRPr>
        </a:p>
      </dsp:txBody>
      <dsp:txXfrm>
        <a:off x="180675" y="29437"/>
        <a:ext cx="7437577" cy="319654"/>
      </dsp:txXfrm>
    </dsp:sp>
    <dsp:sp modelId="{367AE5FF-8D8D-46C6-9731-A680507585BF}">
      <dsp:nvSpPr>
        <dsp:cNvPr id="0" name=""/>
        <dsp:cNvSpPr/>
      </dsp:nvSpPr>
      <dsp:spPr>
        <a:xfrm>
          <a:off x="0" y="2321184"/>
          <a:ext cx="7993260" cy="241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249936" rIns="3240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ES" sz="1600" b="1" kern="1200" dirty="0" smtClean="0">
              <a:latin typeface="Century Gothic" panose="020B0502020202020204" pitchFamily="34" charset="0"/>
            </a:rPr>
            <a:t>INVESTIGACIÓN, DESARROLLO E INNOVACIÓN: </a:t>
          </a:r>
          <a:r>
            <a:rPr lang="es-ES" sz="1600" kern="1200" dirty="0" smtClean="0">
              <a:latin typeface="Century Gothic" panose="020B0502020202020204" pitchFamily="34" charset="0"/>
            </a:rPr>
            <a:t>El Presupuesto de 2021 en </a:t>
          </a:r>
          <a:r>
            <a:rPr lang="es-ES" sz="1600" kern="1200" dirty="0" err="1" smtClean="0">
              <a:latin typeface="Century Gothic" panose="020B0502020202020204" pitchFamily="34" charset="0"/>
            </a:rPr>
            <a:t>I+D+i</a:t>
          </a:r>
          <a:r>
            <a:rPr lang="es-ES" sz="1600" kern="1200" dirty="0" smtClean="0">
              <a:latin typeface="Century Gothic" panose="020B0502020202020204" pitchFamily="34" charset="0"/>
            </a:rPr>
            <a:t> crece en 15 millones de euros, un 113% más que en 2020. </a:t>
          </a:r>
          <a:endParaRPr lang="es-ES" sz="1600" kern="1200" dirty="0">
            <a:latin typeface="Century Gothic" panose="020B0502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ES" sz="1600" b="1" kern="1200" dirty="0" smtClean="0">
              <a:latin typeface="Century Gothic" panose="020B0502020202020204" pitchFamily="34" charset="0"/>
            </a:rPr>
            <a:t>INDUSTRIA Y ENERGÍA: </a:t>
          </a:r>
          <a:r>
            <a:rPr lang="es-ES" sz="1600" kern="1200" dirty="0" smtClean="0">
              <a:latin typeface="Century Gothic" panose="020B0502020202020204" pitchFamily="34" charset="0"/>
            </a:rPr>
            <a:t>Incremento de 11,8 millones de euros, un 49,3% más que en 2020.</a:t>
          </a:r>
          <a:endParaRPr lang="es-ES" sz="1600" kern="1200" dirty="0">
            <a:latin typeface="Century Gothic" panose="020B0502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ES" sz="1600" b="1" kern="1200" dirty="0" smtClean="0">
              <a:latin typeface="Century Gothic" panose="020B0502020202020204" pitchFamily="34" charset="0"/>
            </a:rPr>
            <a:t>COMERCIO, TURISMO Y PYMES: </a:t>
          </a:r>
          <a:r>
            <a:rPr lang="es-ES" sz="1600" kern="1200" dirty="0" smtClean="0">
              <a:latin typeface="Century Gothic" panose="020B0502020202020204" pitchFamily="34" charset="0"/>
            </a:rPr>
            <a:t>Aumento de 2,8 millones de euros, un 14,9% más que en 2020,</a:t>
          </a:r>
          <a:endParaRPr lang="es-ES" sz="1600" b="1" kern="1200" dirty="0">
            <a:latin typeface="Century Gothic" panose="020B0502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ES" sz="1600" b="1" kern="1200" dirty="0" smtClean="0">
              <a:latin typeface="Century Gothic" panose="020B0502020202020204" pitchFamily="34" charset="0"/>
            </a:rPr>
            <a:t>AGRICULTURA, PESCA Y ALIMENTACIÓN: </a:t>
          </a:r>
          <a:r>
            <a:rPr lang="es-ES" sz="1600" b="0" kern="1200" dirty="0" smtClean="0">
              <a:latin typeface="Century Gothic" panose="020B0502020202020204" pitchFamily="34" charset="0"/>
            </a:rPr>
            <a:t>Subida d</a:t>
          </a:r>
          <a:r>
            <a:rPr lang="es-ES" sz="1600" kern="1200" dirty="0" smtClean="0">
              <a:latin typeface="Century Gothic" panose="020B0502020202020204" pitchFamily="34" charset="0"/>
            </a:rPr>
            <a:t>e 6 millones de euros, un 10,6% más que en 2020.</a:t>
          </a:r>
          <a:endParaRPr lang="es-ES" sz="1600" kern="1200" dirty="0">
            <a:latin typeface="Century Gothic" panose="020B0502020202020204" pitchFamily="34" charset="0"/>
          </a:endParaRPr>
        </a:p>
      </dsp:txBody>
      <dsp:txXfrm>
        <a:off x="0" y="2321184"/>
        <a:ext cx="7993260" cy="2419200"/>
      </dsp:txXfrm>
    </dsp:sp>
    <dsp:sp modelId="{FC63B3A0-0982-4739-98D7-2799C9D4FC19}">
      <dsp:nvSpPr>
        <dsp:cNvPr id="0" name=""/>
        <dsp:cNvSpPr/>
      </dsp:nvSpPr>
      <dsp:spPr>
        <a:xfrm>
          <a:off x="163382" y="2144064"/>
          <a:ext cx="7472163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88" tIns="0" rIns="21148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Century Gothic" panose="020B0502020202020204" pitchFamily="34" charset="0"/>
            </a:rPr>
            <a:t>FOMENTAR EL CRECIMIENTO ECONÓMICO </a:t>
          </a:r>
          <a:endParaRPr lang="es-ES" sz="1600" b="1" kern="1200" dirty="0">
            <a:latin typeface="Century Gothic" panose="020B0502020202020204" pitchFamily="34" charset="0"/>
          </a:endParaRPr>
        </a:p>
      </dsp:txBody>
      <dsp:txXfrm>
        <a:off x="180675" y="2161357"/>
        <a:ext cx="7437577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C436D-3B16-45C0-B769-5340C69A66B0}">
      <dsp:nvSpPr>
        <dsp:cNvPr id="0" name=""/>
        <dsp:cNvSpPr/>
      </dsp:nvSpPr>
      <dsp:spPr>
        <a:xfrm>
          <a:off x="373" y="1599956"/>
          <a:ext cx="1757418" cy="22617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latin typeface="Century Gothic" panose="020B0502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latin typeface="Century Gothic" panose="020B0502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latin typeface="Century Gothic" panose="020B0502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Century Gothic" panose="020B0502020202020204" pitchFamily="34" charset="0"/>
            </a:rPr>
            <a:t>Sistema de Financiación Autonómico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Century Gothic" panose="020B0502020202020204" pitchFamily="34" charset="0"/>
            </a:rPr>
            <a:t>(Entregas + Liquidación)</a:t>
          </a:r>
          <a:endParaRPr lang="es-ES" sz="1600" b="1" kern="1200" dirty="0">
            <a:latin typeface="Century Gothic" panose="020B0502020202020204" pitchFamily="34" charset="0"/>
          </a:endParaRPr>
        </a:p>
      </dsp:txBody>
      <dsp:txXfrm>
        <a:off x="373" y="1599956"/>
        <a:ext cx="1757418" cy="678539"/>
      </dsp:txXfrm>
    </dsp:sp>
    <dsp:sp modelId="{B942E312-F385-4EAE-85D5-4C8EF358E3C0}">
      <dsp:nvSpPr>
        <dsp:cNvPr id="0" name=""/>
        <dsp:cNvSpPr/>
      </dsp:nvSpPr>
      <dsp:spPr>
        <a:xfrm>
          <a:off x="35131" y="3962420"/>
          <a:ext cx="1764634" cy="517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>
              <a:latin typeface="Century Gothic" panose="020B0502020202020204" pitchFamily="34" charset="0"/>
            </a:rPr>
            <a:t>1.896 M€</a:t>
          </a:r>
          <a:endParaRPr lang="es-ES" sz="2700" kern="1200" dirty="0">
            <a:latin typeface="Century Gothic" panose="020B0502020202020204" pitchFamily="34" charset="0"/>
          </a:endParaRPr>
        </a:p>
      </dsp:txBody>
      <dsp:txXfrm>
        <a:off x="50298" y="3977587"/>
        <a:ext cx="1734300" cy="487513"/>
      </dsp:txXfrm>
    </dsp:sp>
    <dsp:sp modelId="{5252A5C6-5E8A-4B94-9505-186D2B2FF928}">
      <dsp:nvSpPr>
        <dsp:cNvPr id="0" name=""/>
        <dsp:cNvSpPr/>
      </dsp:nvSpPr>
      <dsp:spPr>
        <a:xfrm>
          <a:off x="2088610" y="1599956"/>
          <a:ext cx="1757418" cy="22617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Century Gothic" panose="020B0502020202020204" pitchFamily="34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latin typeface="Century Gothic" panose="020B0502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latin typeface="Century Gothic" panose="020B0502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b="1" kern="1200" dirty="0" smtClean="0">
            <a:latin typeface="Century Gothic" panose="020B0502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Century Gothic" panose="020B0502020202020204" pitchFamily="34" charset="0"/>
            </a:rPr>
            <a:t>Transferencias del Estado y de la U.E.</a:t>
          </a:r>
          <a:endParaRPr lang="es-ES" sz="1600" b="1" kern="1200" dirty="0">
            <a:latin typeface="Century Gothic" panose="020B0502020202020204" pitchFamily="34" charset="0"/>
          </a:endParaRPr>
        </a:p>
      </dsp:txBody>
      <dsp:txXfrm>
        <a:off x="2088610" y="1599956"/>
        <a:ext cx="1757418" cy="678539"/>
      </dsp:txXfrm>
    </dsp:sp>
    <dsp:sp modelId="{E7028A61-2445-414F-9491-4900ED20DDE1}">
      <dsp:nvSpPr>
        <dsp:cNvPr id="0" name=""/>
        <dsp:cNvSpPr/>
      </dsp:nvSpPr>
      <dsp:spPr>
        <a:xfrm>
          <a:off x="2044081" y="3962420"/>
          <a:ext cx="1764634" cy="517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>
              <a:latin typeface="Century Gothic" panose="020B0502020202020204" pitchFamily="34" charset="0"/>
            </a:rPr>
            <a:t> 289 M€</a:t>
          </a:r>
          <a:endParaRPr lang="es-ES" sz="2700" kern="1200" dirty="0">
            <a:latin typeface="Century Gothic" panose="020B0502020202020204" pitchFamily="34" charset="0"/>
          </a:endParaRPr>
        </a:p>
      </dsp:txBody>
      <dsp:txXfrm>
        <a:off x="2059248" y="3977587"/>
        <a:ext cx="1734300" cy="487513"/>
      </dsp:txXfrm>
    </dsp:sp>
    <dsp:sp modelId="{71F1BDE7-7A92-4235-B997-E4EC6B0FCA89}">
      <dsp:nvSpPr>
        <dsp:cNvPr id="0" name=""/>
        <dsp:cNvSpPr/>
      </dsp:nvSpPr>
      <dsp:spPr>
        <a:xfrm>
          <a:off x="4175506" y="1599956"/>
          <a:ext cx="1757418" cy="22617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latin typeface="Century Gothic" panose="020B0502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latin typeface="Century Gothic" panose="020B0502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latin typeface="Century Gothic" panose="020B0502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b="1" kern="1200" dirty="0" smtClean="0">
            <a:latin typeface="Century Gothic" panose="020B0502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Century Gothic" panose="020B0502020202020204" pitchFamily="34" charset="0"/>
            </a:rPr>
            <a:t>Ingresos de Gestión Propia</a:t>
          </a:r>
          <a:endParaRPr lang="es-ES" sz="1600" b="1" kern="1200" dirty="0">
            <a:latin typeface="Century Gothic" panose="020B0502020202020204" pitchFamily="34" charset="0"/>
          </a:endParaRPr>
        </a:p>
      </dsp:txBody>
      <dsp:txXfrm>
        <a:off x="4175506" y="1599956"/>
        <a:ext cx="1757418" cy="678539"/>
      </dsp:txXfrm>
    </dsp:sp>
    <dsp:sp modelId="{F7CEA9BC-E570-4603-BD01-DD2BEFD620AB}">
      <dsp:nvSpPr>
        <dsp:cNvPr id="0" name=""/>
        <dsp:cNvSpPr/>
      </dsp:nvSpPr>
      <dsp:spPr>
        <a:xfrm>
          <a:off x="4140398" y="3962420"/>
          <a:ext cx="1764634" cy="517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>
              <a:latin typeface="Century Gothic" panose="020B0502020202020204" pitchFamily="34" charset="0"/>
            </a:rPr>
            <a:t>306 M€</a:t>
          </a:r>
          <a:endParaRPr lang="es-ES" sz="2700" kern="1200" dirty="0">
            <a:latin typeface="Century Gothic" panose="020B0502020202020204" pitchFamily="34" charset="0"/>
          </a:endParaRPr>
        </a:p>
      </dsp:txBody>
      <dsp:txXfrm>
        <a:off x="4155565" y="3977587"/>
        <a:ext cx="1734300" cy="487513"/>
      </dsp:txXfrm>
    </dsp:sp>
    <dsp:sp modelId="{A4130173-C531-44AC-9468-F6320E05CC34}">
      <dsp:nvSpPr>
        <dsp:cNvPr id="0" name=""/>
        <dsp:cNvSpPr/>
      </dsp:nvSpPr>
      <dsp:spPr>
        <a:xfrm>
          <a:off x="6234277" y="1599670"/>
          <a:ext cx="1758982" cy="22618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latin typeface="Century Gothic" panose="020B0502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latin typeface="Century Gothic" panose="020B0502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latin typeface="Century Gothic" panose="020B0502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latin typeface="Century Gothic" panose="020B0502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Century Gothic" panose="020B0502020202020204" pitchFamily="34" charset="0"/>
            </a:rPr>
            <a:t>Ingresos Financieros</a:t>
          </a:r>
          <a:endParaRPr lang="es-ES" sz="1600" b="1" kern="1200" dirty="0">
            <a:latin typeface="Century Gothic" panose="020B0502020202020204" pitchFamily="34" charset="0"/>
          </a:endParaRPr>
        </a:p>
      </dsp:txBody>
      <dsp:txXfrm>
        <a:off x="6234277" y="1599670"/>
        <a:ext cx="1758982" cy="678567"/>
      </dsp:txXfrm>
    </dsp:sp>
    <dsp:sp modelId="{A639A684-7FAD-41F8-9145-E1671DF6E895}">
      <dsp:nvSpPr>
        <dsp:cNvPr id="0" name=""/>
        <dsp:cNvSpPr/>
      </dsp:nvSpPr>
      <dsp:spPr>
        <a:xfrm>
          <a:off x="6132042" y="3963597"/>
          <a:ext cx="1861205" cy="518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0" kern="1200" dirty="0" smtClean="0">
              <a:latin typeface="Century Gothic" panose="020B0502020202020204" pitchFamily="34" charset="0"/>
            </a:rPr>
            <a:t>585 M€</a:t>
          </a:r>
          <a:endParaRPr lang="es-ES" sz="2700" b="0" kern="1200" dirty="0">
            <a:latin typeface="Century Gothic" panose="020B0502020202020204" pitchFamily="34" charset="0"/>
          </a:endParaRPr>
        </a:p>
      </dsp:txBody>
      <dsp:txXfrm>
        <a:off x="6147226" y="3978781"/>
        <a:ext cx="1830837" cy="488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752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2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04EBEDC-1845-4D0F-B573-1FD715B0363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879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752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2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88B5DC4-852D-4EB9-BDCE-B056D49F063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798" indent="-28569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2766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9871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6978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083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189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8295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5402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E46067-493E-428B-85F4-BA2C32E1F171}" type="slidenum">
              <a:rPr lang="es-ES" altLang="es-ES" smtClean="0"/>
              <a:pPr>
                <a:spcBef>
                  <a:spcPct val="0"/>
                </a:spcBef>
              </a:pPr>
              <a:t>1</a:t>
            </a:fld>
            <a:endParaRPr lang="es-ES" altLang="es-E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 w="12700" cap="flat"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6" y="4716465"/>
            <a:ext cx="5441950" cy="44704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72" tIns="45885" rIns="91772" bIns="45885"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798" indent="-28569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2766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9871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6978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083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189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8295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5402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6FBB13-9AC2-4B8E-8BAB-D07E4FCAF89F}" type="slidenum">
              <a:rPr lang="es-ES" altLang="es-ES" smtClean="0"/>
              <a:pPr>
                <a:spcBef>
                  <a:spcPct val="0"/>
                </a:spcBef>
              </a:pPr>
              <a:t>10</a:t>
            </a:fld>
            <a:endParaRPr lang="es-ES" altLang="es-E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144695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798" indent="-28569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2766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9871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6978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083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189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8295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5402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78E5BA-BF8F-4F8D-A4DB-1BCF60F36D33}" type="slidenum">
              <a:rPr lang="es-ES" altLang="es-ES" smtClean="0"/>
              <a:pPr>
                <a:spcBef>
                  <a:spcPct val="0"/>
                </a:spcBef>
              </a:pPr>
              <a:t>11</a:t>
            </a:fld>
            <a:endParaRPr lang="es-ES" altLang="es-E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78466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67F8A7-02F8-4DF9-AA4B-108460CC3414}" type="slidenum">
              <a:rPr lang="es-ES" altLang="es-ES" smtClean="0"/>
              <a:pPr>
                <a:spcBef>
                  <a:spcPct val="0"/>
                </a:spcBef>
              </a:pPr>
              <a:t>12</a:t>
            </a:fld>
            <a:endParaRPr lang="es-ES" altLang="es-E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148820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798" indent="-28569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2766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9871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6978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083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189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8295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5402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CF6895-FE1A-4CC5-A4EE-F38FA2B5B32C}" type="slidenum">
              <a:rPr lang="es-ES" altLang="es-ES" smtClean="0"/>
              <a:pPr>
                <a:spcBef>
                  <a:spcPct val="0"/>
                </a:spcBef>
              </a:pPr>
              <a:t>13</a:t>
            </a:fld>
            <a:endParaRPr lang="es-ES" altLang="es-E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798" indent="-28569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2766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9871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6978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083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189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8295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5402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78E5BA-BF8F-4F8D-A4DB-1BCF60F36D33}" type="slidenum">
              <a:rPr lang="es-ES" altLang="es-ES" smtClean="0"/>
              <a:pPr>
                <a:spcBef>
                  <a:spcPct val="0"/>
                </a:spcBef>
              </a:pPr>
              <a:t>14</a:t>
            </a:fld>
            <a:endParaRPr lang="es-ES" altLang="es-E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035595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798" indent="-28569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2766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9871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6978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083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189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8295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5402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D52D67-B461-40BB-9B12-8BF29C2AB310}" type="slidenum">
              <a:rPr lang="es-ES" altLang="es-ES" smtClean="0"/>
              <a:pPr>
                <a:spcBef>
                  <a:spcPct val="0"/>
                </a:spcBef>
              </a:pPr>
              <a:t>15</a:t>
            </a:fld>
            <a:endParaRPr lang="es-ES" altLang="es-E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798" indent="-28569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2766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9871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6978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083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189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8295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5402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72CB0C-708A-4804-A4C0-2DCBA8435C61}" type="slidenum">
              <a:rPr lang="es-ES" altLang="es-ES" smtClean="0"/>
              <a:pPr>
                <a:spcBef>
                  <a:spcPct val="0"/>
                </a:spcBef>
              </a:pPr>
              <a:t>16</a:t>
            </a:fld>
            <a:endParaRPr lang="es-ES" altLang="es-E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798" indent="-28569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2766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9871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6978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083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189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8295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5402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DA84C5-0A14-4CCB-BD2E-25AE4D7088A8}" type="slidenum">
              <a:rPr lang="es-ES" altLang="es-ES" smtClean="0"/>
              <a:pPr>
                <a:spcBef>
                  <a:spcPct val="0"/>
                </a:spcBef>
              </a:pPr>
              <a:t>17</a:t>
            </a:fld>
            <a:endParaRPr lang="es-ES" altLang="es-E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798" indent="-28569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2766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9871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6978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083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189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8295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5402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A0AB21-4441-4D72-8A0E-A36CCFBED056}" type="slidenum">
              <a:rPr lang="es-ES" altLang="es-ES" smtClean="0"/>
              <a:pPr>
                <a:spcBef>
                  <a:spcPct val="0"/>
                </a:spcBef>
              </a:pPr>
              <a:t>18</a:t>
            </a:fld>
            <a:endParaRPr lang="es-ES" altLang="es-E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49835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798" indent="-28569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2766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9871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6978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083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189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8295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5402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A0AB21-4441-4D72-8A0E-A36CCFBED056}" type="slidenum">
              <a:rPr lang="es-ES" altLang="es-ES" smtClean="0"/>
              <a:pPr>
                <a:spcBef>
                  <a:spcPct val="0"/>
                </a:spcBef>
              </a:pPr>
              <a:t>19</a:t>
            </a:fld>
            <a:endParaRPr lang="es-ES" altLang="es-E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90841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798" indent="-28569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2766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9871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6978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083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189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8295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5402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7CA01B-4338-4069-95F6-CB6B28AA537E}" type="slidenum">
              <a:rPr lang="es-ES" altLang="es-ES" smtClean="0"/>
              <a:pPr>
                <a:spcBef>
                  <a:spcPct val="0"/>
                </a:spcBef>
              </a:pPr>
              <a:t>2</a:t>
            </a:fld>
            <a:endParaRPr lang="es-ES" altLang="es-E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798" indent="-28569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2766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9871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6978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083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189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8295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5402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9A9ED1-1659-4BC3-A1C0-ADCE47BFB234}" type="slidenum">
              <a:rPr lang="es-ES" altLang="es-ES" smtClean="0"/>
              <a:pPr>
                <a:spcBef>
                  <a:spcPct val="0"/>
                </a:spcBef>
              </a:pPr>
              <a:t>20</a:t>
            </a:fld>
            <a:endParaRPr lang="es-ES" altLang="es-E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798" indent="-28569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2766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9871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6978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083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189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8295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5402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9A9ED1-1659-4BC3-A1C0-ADCE47BFB234}" type="slidenum">
              <a:rPr lang="es-ES" altLang="es-ES" smtClean="0"/>
              <a:pPr>
                <a:spcBef>
                  <a:spcPct val="0"/>
                </a:spcBef>
              </a:pPr>
              <a:t>21</a:t>
            </a:fld>
            <a:endParaRPr lang="es-ES" altLang="es-E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3222512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798" indent="-28569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2766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9871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6978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083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189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8295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5402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C6EB1D-229E-4755-8332-E2098F102EE9}" type="slidenum">
              <a:rPr lang="es-ES" altLang="es-ES" smtClean="0"/>
              <a:pPr>
                <a:spcBef>
                  <a:spcPct val="0"/>
                </a:spcBef>
              </a:pPr>
              <a:t>22</a:t>
            </a:fld>
            <a:endParaRPr lang="es-ES" altLang="es-E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798" indent="-28569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2766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9871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6978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083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189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8295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5402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5FB86A-5227-4980-A33D-498F3D1D61F0}" type="slidenum">
              <a:rPr lang="es-ES" altLang="es-ES" smtClean="0"/>
              <a:pPr>
                <a:spcBef>
                  <a:spcPct val="0"/>
                </a:spcBef>
              </a:pPr>
              <a:t>23</a:t>
            </a:fld>
            <a:endParaRPr lang="es-ES" altLang="es-E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798" indent="-28569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2766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9871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6978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083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189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8295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5402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5FB86A-5227-4980-A33D-498F3D1D61F0}" type="slidenum">
              <a:rPr lang="es-ES" altLang="es-ES" smtClean="0"/>
              <a:pPr>
                <a:spcBef>
                  <a:spcPct val="0"/>
                </a:spcBef>
              </a:pPr>
              <a:t>24</a:t>
            </a:fld>
            <a:endParaRPr lang="es-ES" altLang="es-E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7077604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798" indent="-28569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2766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9871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6978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083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189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8295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5402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159585-B2B4-4E4E-BE48-A2B913DC2DAF}" type="slidenum">
              <a:rPr lang="es-ES" altLang="es-ES" smtClean="0"/>
              <a:pPr>
                <a:spcBef>
                  <a:spcPct val="0"/>
                </a:spcBef>
              </a:pPr>
              <a:t>25</a:t>
            </a:fld>
            <a:endParaRPr lang="es-ES" altLang="es-E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631153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798" indent="-28569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2766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9871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6978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083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189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8295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5402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9A9ED1-1659-4BC3-A1C0-ADCE47BFB234}" type="slidenum">
              <a:rPr lang="es-ES" altLang="es-ES" smtClean="0"/>
              <a:pPr>
                <a:spcBef>
                  <a:spcPct val="0"/>
                </a:spcBef>
              </a:pPr>
              <a:t>26</a:t>
            </a:fld>
            <a:endParaRPr lang="es-ES" altLang="es-E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0858976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798" indent="-28569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2766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9871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6978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083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189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8295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5402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159585-B2B4-4E4E-BE48-A2B913DC2DAF}" type="slidenum">
              <a:rPr lang="es-ES" altLang="es-ES" smtClean="0"/>
              <a:pPr>
                <a:spcBef>
                  <a:spcPct val="0"/>
                </a:spcBef>
              </a:pPr>
              <a:t>27</a:t>
            </a:fld>
            <a:endParaRPr lang="es-ES" altLang="es-E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798" indent="-28569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2766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9871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6978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083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189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8295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5402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159585-B2B4-4E4E-BE48-A2B913DC2DAF}" type="slidenum">
              <a:rPr lang="es-ES" altLang="es-ES" smtClean="0"/>
              <a:pPr>
                <a:spcBef>
                  <a:spcPct val="0"/>
                </a:spcBef>
              </a:pPr>
              <a:t>28</a:t>
            </a:fld>
            <a:endParaRPr lang="es-ES" altLang="es-E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9889739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798" indent="-28569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2766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9871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6978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083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189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8295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5402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159585-B2B4-4E4E-BE48-A2B913DC2DAF}" type="slidenum">
              <a:rPr lang="es-ES" altLang="es-ES" smtClean="0"/>
              <a:pPr>
                <a:spcBef>
                  <a:spcPct val="0"/>
                </a:spcBef>
              </a:pPr>
              <a:t>29</a:t>
            </a:fld>
            <a:endParaRPr lang="es-ES" altLang="es-E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081085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798" indent="-28569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2766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9871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6978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083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189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8295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5402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399B4D-63C0-4431-9019-B8B882B1A5AE}" type="slidenum">
              <a:rPr lang="es-ES" altLang="es-ES" smtClean="0"/>
              <a:pPr>
                <a:spcBef>
                  <a:spcPct val="0"/>
                </a:spcBef>
              </a:pPr>
              <a:t>3</a:t>
            </a:fld>
            <a:endParaRPr lang="es-ES" altLang="es-E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798" indent="-28569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2766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9871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6978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083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189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8295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5402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159585-B2B4-4E4E-BE48-A2B913DC2DAF}" type="slidenum">
              <a:rPr lang="es-ES" altLang="es-ES" smtClean="0"/>
              <a:pPr>
                <a:spcBef>
                  <a:spcPct val="0"/>
                </a:spcBef>
              </a:pPr>
              <a:t>30</a:t>
            </a:fld>
            <a:endParaRPr lang="es-ES" altLang="es-E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7332140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798" indent="-28569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2766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9871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6978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083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189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8295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5402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B918E0-80A3-4949-8EA3-17D6D6234F95}" type="slidenum">
              <a:rPr lang="es-ES" altLang="es-ES" smtClean="0"/>
              <a:pPr>
                <a:spcBef>
                  <a:spcPct val="0"/>
                </a:spcBef>
              </a:pPr>
              <a:t>31</a:t>
            </a:fld>
            <a:endParaRPr lang="es-ES" altLang="es-E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798" indent="-28569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2766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9871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6978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083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189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8295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5402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DCB618-2A3D-466C-A71C-8FFE266974A6}" type="slidenum">
              <a:rPr lang="es-ES" altLang="es-ES" smtClean="0"/>
              <a:pPr>
                <a:spcBef>
                  <a:spcPct val="0"/>
                </a:spcBef>
              </a:pPr>
              <a:t>32</a:t>
            </a:fld>
            <a:endParaRPr lang="es-ES" altLang="es-E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798" indent="-28569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2766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9871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6978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083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189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8295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5402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78E5BA-BF8F-4F8D-A4DB-1BCF60F36D33}" type="slidenum">
              <a:rPr lang="es-ES" altLang="es-ES" smtClean="0"/>
              <a:pPr>
                <a:spcBef>
                  <a:spcPct val="0"/>
                </a:spcBef>
              </a:pPr>
              <a:t>33</a:t>
            </a:fld>
            <a:endParaRPr lang="es-ES" altLang="es-E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5789586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798" indent="-28569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2766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9871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6978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083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189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8295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5402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78E5BA-BF8F-4F8D-A4DB-1BCF60F36D33}" type="slidenum">
              <a:rPr lang="es-ES" altLang="es-ES" smtClean="0"/>
              <a:pPr>
                <a:spcBef>
                  <a:spcPct val="0"/>
                </a:spcBef>
              </a:pPr>
              <a:t>34</a:t>
            </a:fld>
            <a:endParaRPr lang="es-ES" altLang="es-E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423201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798" indent="-28569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2766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9871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6978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083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189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8295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5402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E46067-493E-428B-85F4-BA2C32E1F171}" type="slidenum">
              <a:rPr lang="es-ES" altLang="es-ES" smtClean="0"/>
              <a:pPr>
                <a:spcBef>
                  <a:spcPct val="0"/>
                </a:spcBef>
              </a:pPr>
              <a:t>35</a:t>
            </a:fld>
            <a:endParaRPr lang="es-ES" altLang="es-E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 w="12700" cap="flat"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6" y="4716465"/>
            <a:ext cx="5441950" cy="44704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72" tIns="45885" rIns="91772" bIns="45885"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288046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798" indent="-28569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2766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9871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6978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083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189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8295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5402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E15ACC-0CBF-4C8D-9649-B75F760A8854}" type="slidenum">
              <a:rPr lang="es-ES" altLang="es-ES" smtClean="0"/>
              <a:pPr>
                <a:spcBef>
                  <a:spcPct val="0"/>
                </a:spcBef>
              </a:pPr>
              <a:t>4</a:t>
            </a:fld>
            <a:endParaRPr lang="es-ES" altLang="es-E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798" indent="-28569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2766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9871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6978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083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189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8295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5402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8194BE-4D2A-4E5F-888C-642391CAC99E}" type="slidenum">
              <a:rPr lang="es-ES" altLang="es-ES" smtClean="0"/>
              <a:pPr>
                <a:spcBef>
                  <a:spcPct val="0"/>
                </a:spcBef>
              </a:pPr>
              <a:t>5</a:t>
            </a:fld>
            <a:endParaRPr lang="es-ES" altLang="es-E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798" indent="-28569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2766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9871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6978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083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189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8295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5402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6977DD-C9B6-4C38-A92F-FD599CC759D1}" type="slidenum">
              <a:rPr lang="es-ES" altLang="es-ES" smtClean="0"/>
              <a:pPr>
                <a:spcBef>
                  <a:spcPct val="0"/>
                </a:spcBef>
              </a:pPr>
              <a:t>6</a:t>
            </a:fld>
            <a:endParaRPr lang="es-ES" altLang="es-E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798" indent="-28569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2766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9871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6978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083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189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8295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5402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78E5BA-BF8F-4F8D-A4DB-1BCF60F36D33}" type="slidenum">
              <a:rPr lang="es-ES" altLang="es-ES" smtClean="0"/>
              <a:pPr>
                <a:spcBef>
                  <a:spcPct val="0"/>
                </a:spcBef>
              </a:pPr>
              <a:t>7</a:t>
            </a:fld>
            <a:endParaRPr lang="es-ES" altLang="es-E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307563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798" indent="-28569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2766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9871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6978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083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189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8295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5402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78E5BA-BF8F-4F8D-A4DB-1BCF60F36D33}" type="slidenum">
              <a:rPr lang="es-ES" altLang="es-ES" smtClean="0"/>
              <a:pPr>
                <a:spcBef>
                  <a:spcPct val="0"/>
                </a:spcBef>
              </a:pPr>
              <a:t>8</a:t>
            </a:fld>
            <a:endParaRPr lang="es-ES" altLang="es-E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4264636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798" indent="-28569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2766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9871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6978" indent="-228554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083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189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8295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5402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7F7D66-20A6-4E86-8610-AA5FC4CE1692}" type="slidenum">
              <a:rPr lang="es-ES" altLang="es-ES" smtClean="0"/>
              <a:pPr>
                <a:spcBef>
                  <a:spcPct val="0"/>
                </a:spcBef>
              </a:pPr>
              <a:t>9</a:t>
            </a:fld>
            <a:endParaRPr lang="es-ES" altLang="es-E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4213" y="1196975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5D64A-9ECB-4901-A897-8C7E638CDD3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9980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62614-7C30-4D44-981B-DE53C6A75C7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4062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3856C-CB51-4CBD-AA63-4AB60896E62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65315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6FCC2-FCE2-419D-8453-10F9BB1BB85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1375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5F169-CC16-4F33-80F8-16DEA9D1CE3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732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BA706-AC58-4721-B89F-B1283F58294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9887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66738" y="1412875"/>
            <a:ext cx="3924300" cy="460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3438" y="1412875"/>
            <a:ext cx="3924300" cy="460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357A1-EC22-463B-826B-E3D407FB0D8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9750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13B2E-0E1E-4657-926F-19871ACA11E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35365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41150-B17F-44FD-8658-1EE458CDF48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4636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C1DBC-D4DB-4BEC-9241-C039DBC9529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4856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C6F22-3C28-40CA-9D9A-F893BE75509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5954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B9C56-5AE8-469B-AFC4-4E565350ABB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87867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4001">
              <a:srgbClr val="F8F8F8"/>
            </a:gs>
            <a:gs pos="83000">
              <a:srgbClr val="EAEAEA"/>
            </a:gs>
            <a:gs pos="100000">
              <a:srgbClr val="EAEAE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412875"/>
            <a:ext cx="800100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158875"/>
            <a:ext cx="7958138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F69B826-3884-4632-89F2-D75A7A821D4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upuestos.cantabria.es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0338" y="2099096"/>
            <a:ext cx="8496300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s-ES" sz="2000" b="1" dirty="0"/>
              <a:t>PROYECTO DE LEY DE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s-ES" sz="3600" b="1" dirty="0"/>
              <a:t>PRESUPUESTOS GENERALES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s-ES" sz="2000" b="1" dirty="0"/>
              <a:t>DE LA COMUNIDAD AUTÓNOMA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s-ES" sz="3600" b="1" dirty="0"/>
              <a:t>DE CANTABRIA 2021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s-ES" altLang="es-ES" sz="2000" dirty="0"/>
          </a:p>
        </p:txBody>
      </p:sp>
      <p:pic>
        <p:nvPicPr>
          <p:cNvPr id="5123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22225"/>
            <a:ext cx="223202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05" t="11121" b="20895"/>
          <a:stretch>
            <a:fillRect/>
          </a:stretch>
        </p:blipFill>
        <p:spPr bwMode="auto">
          <a:xfrm>
            <a:off x="6516688" y="1588"/>
            <a:ext cx="259238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0"/>
          <p:cNvSpPr>
            <a:spLocks noChangeArrowheads="1"/>
          </p:cNvSpPr>
          <p:nvPr/>
        </p:nvSpPr>
        <p:spPr bwMode="auto">
          <a:xfrm>
            <a:off x="611188" y="404813"/>
            <a:ext cx="806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s-ES" sz="2400" b="1" dirty="0"/>
              <a:t>Proyecto de Presupuestos de Cantabria </a:t>
            </a:r>
            <a:r>
              <a:rPr lang="es-ES" altLang="es-ES" sz="2400" b="1" dirty="0" smtClean="0"/>
              <a:t>2021</a:t>
            </a:r>
            <a:endParaRPr lang="es-ES" altLang="es-ES" sz="2400" b="1" dirty="0"/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s-ES" altLang="es-ES" sz="2400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843056"/>
              </p:ext>
            </p:extLst>
          </p:nvPr>
        </p:nvGraphicFramePr>
        <p:xfrm>
          <a:off x="755576" y="1420814"/>
          <a:ext cx="7560840" cy="4600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642806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/>
          </p:nvPr>
        </p:nvGraphicFramePr>
        <p:xfrm>
          <a:off x="611188" y="1397000"/>
          <a:ext cx="799326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10" name="Rectangle 50"/>
          <p:cNvSpPr>
            <a:spLocks noChangeArrowheads="1"/>
          </p:cNvSpPr>
          <p:nvPr/>
        </p:nvSpPr>
        <p:spPr bwMode="auto">
          <a:xfrm>
            <a:off x="611188" y="404813"/>
            <a:ext cx="806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s-ES" sz="2400" b="1"/>
              <a:t>Proyecto de Presupuestos de Cantabria 2021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s-ES" altLang="es-ES" sz="2400"/>
          </a:p>
        </p:txBody>
      </p:sp>
      <p:sp>
        <p:nvSpPr>
          <p:cNvPr id="4" name="Elipse 3"/>
          <p:cNvSpPr/>
          <p:nvPr/>
        </p:nvSpPr>
        <p:spPr>
          <a:xfrm>
            <a:off x="1835510" y="2024820"/>
            <a:ext cx="554461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Century Gothic" panose="020B0502020202020204" pitchFamily="34" charset="0"/>
              </a:rPr>
              <a:t>3.076 millones de euros</a:t>
            </a:r>
            <a:endParaRPr lang="es-ES" sz="2800" b="1" dirty="0">
              <a:latin typeface="Century Gothic" panose="020B0502020202020204" pitchFamily="34" charset="0"/>
            </a:endParaRPr>
          </a:p>
        </p:txBody>
      </p:sp>
      <p:sp>
        <p:nvSpPr>
          <p:cNvPr id="5" name="Más 4"/>
          <p:cNvSpPr/>
          <p:nvPr/>
        </p:nvSpPr>
        <p:spPr>
          <a:xfrm>
            <a:off x="2339752" y="4007881"/>
            <a:ext cx="432048" cy="3894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>
            <a:spLocks noChangeArrowheads="1"/>
          </p:cNvSpPr>
          <p:nvPr/>
        </p:nvSpPr>
        <p:spPr bwMode="auto">
          <a:xfrm>
            <a:off x="611188" y="1390306"/>
            <a:ext cx="7561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"/>
            <a:r>
              <a:rPr lang="es-ES" altLang="es-ES" b="1" dirty="0" smtClean="0">
                <a:latin typeface="Century Gothic" panose="020B0502020202020204" pitchFamily="34" charset="0"/>
              </a:rPr>
              <a:t>DISTRIBUCIÓN DE LOS INGRESOS 2021</a:t>
            </a:r>
            <a:endParaRPr lang="es-ES" altLang="es-ES" b="1" dirty="0">
              <a:latin typeface="Century Gothic" panose="020B0502020202020204" pitchFamily="34" charset="0"/>
            </a:endParaRPr>
          </a:p>
        </p:txBody>
      </p:sp>
      <p:sp>
        <p:nvSpPr>
          <p:cNvPr id="11" name="Más 10"/>
          <p:cNvSpPr/>
          <p:nvPr/>
        </p:nvSpPr>
        <p:spPr>
          <a:xfrm>
            <a:off x="6485487" y="4019276"/>
            <a:ext cx="432048" cy="3894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ás 7"/>
          <p:cNvSpPr/>
          <p:nvPr/>
        </p:nvSpPr>
        <p:spPr>
          <a:xfrm>
            <a:off x="4412433" y="4005064"/>
            <a:ext cx="432048" cy="3894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73005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0"/>
          <p:cNvSpPr>
            <a:spLocks noChangeArrowheads="1"/>
          </p:cNvSpPr>
          <p:nvPr/>
        </p:nvSpPr>
        <p:spPr bwMode="auto">
          <a:xfrm>
            <a:off x="611188" y="404813"/>
            <a:ext cx="806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s-ES" sz="2400" b="1"/>
              <a:t>Proyecto de Presupuestos de Cantabria 2021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s-ES" altLang="es-ES" sz="24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214647"/>
              </p:ext>
            </p:extLst>
          </p:nvPr>
        </p:nvGraphicFramePr>
        <p:xfrm>
          <a:off x="520700" y="1628775"/>
          <a:ext cx="8135938" cy="4173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585">
                  <a:extLst>
                    <a:ext uri="{9D8B030D-6E8A-4147-A177-3AD203B41FA5}">
                      <a16:colId xmlns:a16="http://schemas.microsoft.com/office/drawing/2014/main" val="134459875"/>
                    </a:ext>
                  </a:extLst>
                </a:gridCol>
                <a:gridCol w="524221">
                  <a:extLst>
                    <a:ext uri="{9D8B030D-6E8A-4147-A177-3AD203B41FA5}">
                      <a16:colId xmlns:a16="http://schemas.microsoft.com/office/drawing/2014/main" val="1513487846"/>
                    </a:ext>
                  </a:extLst>
                </a:gridCol>
                <a:gridCol w="4607282">
                  <a:extLst>
                    <a:ext uri="{9D8B030D-6E8A-4147-A177-3AD203B41FA5}">
                      <a16:colId xmlns:a16="http://schemas.microsoft.com/office/drawing/2014/main" val="276878081"/>
                    </a:ext>
                  </a:extLst>
                </a:gridCol>
                <a:gridCol w="1511919">
                  <a:extLst>
                    <a:ext uri="{9D8B030D-6E8A-4147-A177-3AD203B41FA5}">
                      <a16:colId xmlns:a16="http://schemas.microsoft.com/office/drawing/2014/main" val="2518154843"/>
                    </a:ext>
                  </a:extLst>
                </a:gridCol>
                <a:gridCol w="1214575">
                  <a:extLst>
                    <a:ext uri="{9D8B030D-6E8A-4147-A177-3AD203B41FA5}">
                      <a16:colId xmlns:a16="http://schemas.microsoft.com/office/drawing/2014/main" val="1980244055"/>
                    </a:ext>
                  </a:extLst>
                </a:gridCol>
                <a:gridCol w="81356">
                  <a:extLst>
                    <a:ext uri="{9D8B030D-6E8A-4147-A177-3AD203B41FA5}">
                      <a16:colId xmlns:a16="http://schemas.microsoft.com/office/drawing/2014/main" val="1788327565"/>
                    </a:ext>
                  </a:extLst>
                </a:gridCol>
              </a:tblGrid>
              <a:tr h="283068"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b"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ES" sz="1600" b="1" i="1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b"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2021</a:t>
                      </a:r>
                      <a:endParaRPr lang="es-ES" sz="16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b"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  <a:latin typeface="Century Gothic" panose="020B0502020202020204" pitchFamily="34" charset="0"/>
                        </a:rPr>
                        <a:t>% s/ total</a:t>
                      </a:r>
                      <a:endParaRPr lang="es-ES" sz="16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b"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b"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350377"/>
                  </a:ext>
                </a:extLst>
              </a:tr>
              <a:tr h="366324"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b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C.1</a:t>
                      </a:r>
                      <a:endParaRPr lang="es-ES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b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Impuestos Directos y Cotizaciones Sociales </a:t>
                      </a:r>
                      <a:endParaRPr lang="es-ES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b"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615.921.170</a:t>
                      </a:r>
                    </a:p>
                  </a:txBody>
                  <a:tcPr marL="9523" marR="9523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20,02%</a:t>
                      </a:r>
                    </a:p>
                  </a:txBody>
                  <a:tcPr marL="9523" marR="9523" marT="9525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3" marR="9523" marT="9525" marB="0" anchor="ctr"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0997514"/>
                  </a:ext>
                </a:extLst>
              </a:tr>
              <a:tr h="349673">
                <a:tc>
                  <a:txBody>
                    <a:bodyPr/>
                    <a:lstStyle/>
                    <a:p>
                      <a:pPr algn="l" fontAlgn="ctr"/>
                      <a:endParaRPr lang="es-ES" sz="16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C.2</a:t>
                      </a:r>
                      <a:endParaRPr lang="es-ES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Impuestos Indirectos</a:t>
                      </a:r>
                      <a:endParaRPr lang="es-ES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894.762.553</a:t>
                      </a:r>
                    </a:p>
                  </a:txBody>
                  <a:tcPr marL="9523" marR="9523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29,09%</a:t>
                      </a:r>
                    </a:p>
                  </a:txBody>
                  <a:tcPr marL="9523" marR="9523" marT="9525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3" marR="9523" marT="9525" marB="0" anchor="ctr"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411301"/>
                  </a:ext>
                </a:extLst>
              </a:tr>
              <a:tr h="349673">
                <a:tc>
                  <a:txBody>
                    <a:bodyPr/>
                    <a:lstStyle/>
                    <a:p>
                      <a:pPr algn="l" fontAlgn="ctr"/>
                      <a:endParaRPr lang="es-ES" sz="16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  <a:latin typeface="Century Gothic" panose="020B0502020202020204" pitchFamily="34" charset="0"/>
                        </a:rPr>
                        <a:t>C.3</a:t>
                      </a:r>
                      <a:endParaRPr lang="es-ES" sz="16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Tasas, Precios Públicos y </a:t>
                      </a:r>
                      <a:r>
                        <a:rPr lang="es-ES" sz="16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Otros </a:t>
                      </a:r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Ingresos</a:t>
                      </a:r>
                      <a:endParaRPr lang="es-ES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75.068.945</a:t>
                      </a:r>
                    </a:p>
                  </a:txBody>
                  <a:tcPr marL="9523" marR="9523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2,44%</a:t>
                      </a:r>
                    </a:p>
                  </a:txBody>
                  <a:tcPr marL="9523" marR="9523" marT="9525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3" marR="9523" marT="9525" marB="0" anchor="ctr"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075924"/>
                  </a:ext>
                </a:extLst>
              </a:tr>
              <a:tr h="349673">
                <a:tc>
                  <a:txBody>
                    <a:bodyPr/>
                    <a:lstStyle/>
                    <a:p>
                      <a:pPr algn="l" fontAlgn="ctr"/>
                      <a:endParaRPr lang="es-ES" sz="16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  <a:latin typeface="Century Gothic" panose="020B0502020202020204" pitchFamily="34" charset="0"/>
                        </a:rPr>
                        <a:t>C.4</a:t>
                      </a:r>
                      <a:endParaRPr lang="es-ES" sz="16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Transferencias Corrientes</a:t>
                      </a:r>
                      <a:endParaRPr lang="es-ES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834.976.344</a:t>
                      </a:r>
                    </a:p>
                  </a:txBody>
                  <a:tcPr marL="9523" marR="9523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27,14%</a:t>
                      </a:r>
                    </a:p>
                  </a:txBody>
                  <a:tcPr marL="9523" marR="9523" marT="9525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3" marR="9523" marT="9525" marB="0" anchor="ctr"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6436862"/>
                  </a:ext>
                </a:extLst>
              </a:tr>
              <a:tr h="349673">
                <a:tc>
                  <a:txBody>
                    <a:bodyPr/>
                    <a:lstStyle/>
                    <a:p>
                      <a:pPr algn="l" fontAlgn="ctr"/>
                      <a:endParaRPr lang="es-ES" sz="16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  <a:latin typeface="Century Gothic" panose="020B0502020202020204" pitchFamily="34" charset="0"/>
                        </a:rPr>
                        <a:t>C.5</a:t>
                      </a:r>
                      <a:endParaRPr lang="es-ES" sz="16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Ingresos Patrimoniales</a:t>
                      </a:r>
                      <a:endParaRPr lang="es-ES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5.397.164</a:t>
                      </a:r>
                    </a:p>
                  </a:txBody>
                  <a:tcPr marL="9523" marR="9523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0,18%</a:t>
                      </a:r>
                    </a:p>
                  </a:txBody>
                  <a:tcPr marL="9523" marR="9523" marT="9525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3" marR="9523" marT="9525" marB="0" anchor="ctr"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852880"/>
                  </a:ext>
                </a:extLst>
              </a:tr>
              <a:tr h="349673">
                <a:tc>
                  <a:txBody>
                    <a:bodyPr/>
                    <a:lstStyle/>
                    <a:p>
                      <a:pPr algn="l" fontAlgn="ctr"/>
                      <a:endParaRPr lang="es-ES" sz="16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  <a:latin typeface="Century Gothic" panose="020B0502020202020204" pitchFamily="34" charset="0"/>
                        </a:rPr>
                        <a:t>C.6</a:t>
                      </a:r>
                      <a:endParaRPr lang="es-ES" sz="16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Enajenación de Inversiones Reales</a:t>
                      </a:r>
                      <a:endParaRPr lang="es-ES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1.124.079</a:t>
                      </a:r>
                    </a:p>
                  </a:txBody>
                  <a:tcPr marL="9523" marR="9523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0,04%</a:t>
                      </a:r>
                    </a:p>
                  </a:txBody>
                  <a:tcPr marL="9523" marR="9523" marT="9525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3" marR="9523" marT="9525" marB="0" anchor="ctr"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715988"/>
                  </a:ext>
                </a:extLst>
              </a:tr>
              <a:tr h="349673">
                <a:tc>
                  <a:txBody>
                    <a:bodyPr/>
                    <a:lstStyle/>
                    <a:p>
                      <a:pPr algn="l" fontAlgn="ctr"/>
                      <a:endParaRPr lang="es-ES" sz="16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  <a:latin typeface="Century Gothic" panose="020B0502020202020204" pitchFamily="34" charset="0"/>
                        </a:rPr>
                        <a:t>C.7</a:t>
                      </a:r>
                      <a:endParaRPr lang="es-ES" sz="16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Transferencias de Capital</a:t>
                      </a:r>
                      <a:endParaRPr lang="es-ES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63.888.900</a:t>
                      </a:r>
                    </a:p>
                  </a:txBody>
                  <a:tcPr marL="9523" marR="9523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2,08%</a:t>
                      </a:r>
                    </a:p>
                  </a:txBody>
                  <a:tcPr marL="9523" marR="9523" marT="9525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3" marR="9523" marT="9525" marB="0" anchor="ctr"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453988"/>
                  </a:ext>
                </a:extLst>
              </a:tr>
              <a:tr h="349673">
                <a:tc>
                  <a:txBody>
                    <a:bodyPr/>
                    <a:lstStyle/>
                    <a:p>
                      <a:pPr algn="l" fontAlgn="ctr"/>
                      <a:endParaRPr lang="es-ES" sz="16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  <a:latin typeface="Century Gothic" panose="020B0502020202020204" pitchFamily="34" charset="0"/>
                        </a:rPr>
                        <a:t>C.8</a:t>
                      </a:r>
                      <a:endParaRPr lang="es-ES" sz="16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Activos Financieros</a:t>
                      </a:r>
                      <a:endParaRPr lang="es-ES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765.000</a:t>
                      </a:r>
                    </a:p>
                  </a:txBody>
                  <a:tcPr marL="9523" marR="9523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0,02%</a:t>
                      </a:r>
                    </a:p>
                  </a:txBody>
                  <a:tcPr marL="9523" marR="9523" marT="9525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3" marR="9523" marT="9525" marB="0" anchor="ctr"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987908"/>
                  </a:ext>
                </a:extLst>
              </a:tr>
              <a:tr h="349673">
                <a:tc>
                  <a:txBody>
                    <a:bodyPr/>
                    <a:lstStyle/>
                    <a:p>
                      <a:pPr algn="l" fontAlgn="ctr"/>
                      <a:endParaRPr lang="es-ES" sz="16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C.9</a:t>
                      </a:r>
                      <a:endParaRPr lang="es-ES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Pasivos Financieros</a:t>
                      </a:r>
                      <a:endParaRPr lang="es-ES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584.458.356</a:t>
                      </a:r>
                    </a:p>
                  </a:txBody>
                  <a:tcPr marL="9523" marR="9523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19,00%</a:t>
                      </a:r>
                    </a:p>
                  </a:txBody>
                  <a:tcPr marL="9523" marR="9523" marT="9525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3" marR="9523" marT="9525" marB="0" anchor="ctr"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5377109"/>
                  </a:ext>
                </a:extLst>
              </a:tr>
              <a:tr h="283844">
                <a:tc>
                  <a:txBody>
                    <a:bodyPr/>
                    <a:lstStyle/>
                    <a:p>
                      <a:pPr algn="l" fontAlgn="ctr"/>
                      <a:endParaRPr lang="es-ES" sz="16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6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524" marR="9524" marT="9524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ES" sz="1600" b="0" i="0" u="none" strike="noStrike" dirty="0">
                        <a:solidFill>
                          <a:srgbClr val="969696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600" b="0" i="0" u="none" strike="noStrike" dirty="0">
                        <a:solidFill>
                          <a:srgbClr val="969696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808848"/>
                  </a:ext>
                </a:extLst>
              </a:tr>
              <a:tr h="442920">
                <a:tc>
                  <a:txBody>
                    <a:bodyPr/>
                    <a:lstStyle/>
                    <a:p>
                      <a:pPr algn="l" fontAlgn="ctr"/>
                      <a:endParaRPr lang="es-ES" sz="16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6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u="none" strike="noStrike" dirty="0">
                          <a:effectLst/>
                          <a:latin typeface="Century Gothic" panose="020B0502020202020204" pitchFamily="34" charset="0"/>
                        </a:rPr>
                        <a:t>Total …</a:t>
                      </a:r>
                      <a:endParaRPr lang="es-ES" sz="1600" b="1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3.076.362.511</a:t>
                      </a:r>
                    </a:p>
                  </a:txBody>
                  <a:tcPr marL="9523" marR="9523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100,00%</a:t>
                      </a:r>
                    </a:p>
                  </a:txBody>
                  <a:tcPr marL="9523" marR="9523" marT="9525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3" marR="9523" marT="9525" marB="0" anchor="ctr"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906439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611188" y="1390306"/>
            <a:ext cx="7561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"/>
            <a:r>
              <a:rPr lang="es-ES" altLang="es-ES" b="1" dirty="0" smtClean="0">
                <a:latin typeface="Century Gothic" panose="020B0502020202020204" pitchFamily="34" charset="0"/>
              </a:rPr>
              <a:t>DISTRIBUCIÓN DE LOS INGRESOS POR CAPÍTULOS</a:t>
            </a:r>
            <a:endParaRPr lang="es-ES" altLang="es-E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79363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0"/>
          <p:cNvSpPr>
            <a:spLocks noChangeArrowheads="1"/>
          </p:cNvSpPr>
          <p:nvPr/>
        </p:nvSpPr>
        <p:spPr bwMode="auto">
          <a:xfrm>
            <a:off x="611188" y="404813"/>
            <a:ext cx="806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s-ES" sz="2400" b="1"/>
              <a:t>Proyecto de Presupuestos de Cantabria 2021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s-ES" altLang="es-ES" sz="24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858357"/>
              </p:ext>
            </p:extLst>
          </p:nvPr>
        </p:nvGraphicFramePr>
        <p:xfrm>
          <a:off x="534244" y="1844824"/>
          <a:ext cx="8135938" cy="3474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585">
                  <a:extLst>
                    <a:ext uri="{9D8B030D-6E8A-4147-A177-3AD203B41FA5}">
                      <a16:colId xmlns:a16="http://schemas.microsoft.com/office/drawing/2014/main" val="134459875"/>
                    </a:ext>
                  </a:extLst>
                </a:gridCol>
                <a:gridCol w="524221">
                  <a:extLst>
                    <a:ext uri="{9D8B030D-6E8A-4147-A177-3AD203B41FA5}">
                      <a16:colId xmlns:a16="http://schemas.microsoft.com/office/drawing/2014/main" val="1513487846"/>
                    </a:ext>
                  </a:extLst>
                </a:gridCol>
                <a:gridCol w="4607282">
                  <a:extLst>
                    <a:ext uri="{9D8B030D-6E8A-4147-A177-3AD203B41FA5}">
                      <a16:colId xmlns:a16="http://schemas.microsoft.com/office/drawing/2014/main" val="276878081"/>
                    </a:ext>
                  </a:extLst>
                </a:gridCol>
                <a:gridCol w="1511919">
                  <a:extLst>
                    <a:ext uri="{9D8B030D-6E8A-4147-A177-3AD203B41FA5}">
                      <a16:colId xmlns:a16="http://schemas.microsoft.com/office/drawing/2014/main" val="2518154843"/>
                    </a:ext>
                  </a:extLst>
                </a:gridCol>
                <a:gridCol w="1214575">
                  <a:extLst>
                    <a:ext uri="{9D8B030D-6E8A-4147-A177-3AD203B41FA5}">
                      <a16:colId xmlns:a16="http://schemas.microsoft.com/office/drawing/2014/main" val="1980244055"/>
                    </a:ext>
                  </a:extLst>
                </a:gridCol>
                <a:gridCol w="81356">
                  <a:extLst>
                    <a:ext uri="{9D8B030D-6E8A-4147-A177-3AD203B41FA5}">
                      <a16:colId xmlns:a16="http://schemas.microsoft.com/office/drawing/2014/main" val="1788327565"/>
                    </a:ext>
                  </a:extLst>
                </a:gridCol>
              </a:tblGrid>
              <a:tr h="283068"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b"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ES" sz="1600" b="1" i="1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b"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Importe (euros)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% s/ total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b"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350377"/>
                  </a:ext>
                </a:extLst>
              </a:tr>
              <a:tr h="366324"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b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C.1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Impuestos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Directos y Cotizaciones Sociales 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615.921.170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24,72%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3" marR="9523" marT="9525" marB="0" anchor="ctr"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0997514"/>
                  </a:ext>
                </a:extLst>
              </a:tr>
              <a:tr h="349673">
                <a:tc>
                  <a:txBody>
                    <a:bodyPr/>
                    <a:lstStyle/>
                    <a:p>
                      <a:pPr algn="l" fontAlgn="ctr"/>
                      <a:endParaRPr lang="es-ES" sz="16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C.2</a:t>
                      </a:r>
                    </a:p>
                  </a:txBody>
                  <a:tcPr marL="9525" marR="9525" marT="9525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Impuestos Indirectos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894.762.553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35,92%</a:t>
                      </a:r>
                    </a:p>
                  </a:txBody>
                  <a:tcPr marL="9525" marR="9525" marT="9525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3" marR="9523" marT="9525" marB="0" anchor="ctr"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411301"/>
                  </a:ext>
                </a:extLst>
              </a:tr>
              <a:tr h="349673">
                <a:tc>
                  <a:txBody>
                    <a:bodyPr/>
                    <a:lstStyle/>
                    <a:p>
                      <a:pPr algn="l" fontAlgn="ctr"/>
                      <a:endParaRPr lang="es-ES" sz="16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C.3</a:t>
                      </a:r>
                    </a:p>
                  </a:txBody>
                  <a:tcPr marL="9525" marR="9525" marT="9525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Tasas, Precios Públicos y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Otros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Ingresos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75.068.945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3,01%</a:t>
                      </a:r>
                    </a:p>
                  </a:txBody>
                  <a:tcPr marL="9525" marR="9525" marT="9525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3" marR="9523" marT="9525" marB="0" anchor="ctr"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075924"/>
                  </a:ext>
                </a:extLst>
              </a:tr>
              <a:tr h="349673">
                <a:tc>
                  <a:txBody>
                    <a:bodyPr/>
                    <a:lstStyle/>
                    <a:p>
                      <a:pPr algn="l" fontAlgn="ctr"/>
                      <a:endParaRPr lang="es-ES" sz="16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C.4</a:t>
                      </a:r>
                    </a:p>
                  </a:txBody>
                  <a:tcPr marL="9525" marR="9525" marT="9525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Transferencias Corrientes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834.976.344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33,52%</a:t>
                      </a:r>
                    </a:p>
                  </a:txBody>
                  <a:tcPr marL="9525" marR="9525" marT="9525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3" marR="9523" marT="9525" marB="0" anchor="ctr"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6436862"/>
                  </a:ext>
                </a:extLst>
              </a:tr>
              <a:tr h="349673">
                <a:tc>
                  <a:txBody>
                    <a:bodyPr/>
                    <a:lstStyle/>
                    <a:p>
                      <a:pPr algn="l" fontAlgn="ctr"/>
                      <a:endParaRPr lang="es-ES" sz="16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C.5</a:t>
                      </a:r>
                    </a:p>
                  </a:txBody>
                  <a:tcPr marL="9525" marR="9525" marT="9525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Ingresos Patrimoniales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5.397.164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0,22%</a:t>
                      </a:r>
                    </a:p>
                  </a:txBody>
                  <a:tcPr marL="9525" marR="9525" marT="9525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3" marR="9523" marT="9525" marB="0" anchor="ctr"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852880"/>
                  </a:ext>
                </a:extLst>
              </a:tr>
              <a:tr h="349673">
                <a:tc>
                  <a:txBody>
                    <a:bodyPr/>
                    <a:lstStyle/>
                    <a:p>
                      <a:pPr algn="l" fontAlgn="ctr"/>
                      <a:endParaRPr lang="es-ES" sz="16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C.6</a:t>
                      </a:r>
                    </a:p>
                  </a:txBody>
                  <a:tcPr marL="9525" marR="9525" marT="9525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Enajenación de Inversiones Reales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1.124.079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0,05%</a:t>
                      </a:r>
                    </a:p>
                  </a:txBody>
                  <a:tcPr marL="9525" marR="9525" marT="9525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3" marR="9523" marT="9525" marB="0" anchor="ctr"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715988"/>
                  </a:ext>
                </a:extLst>
              </a:tr>
              <a:tr h="349673">
                <a:tc>
                  <a:txBody>
                    <a:bodyPr/>
                    <a:lstStyle/>
                    <a:p>
                      <a:pPr algn="l" fontAlgn="ctr"/>
                      <a:endParaRPr lang="es-ES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C.7</a:t>
                      </a:r>
                    </a:p>
                  </a:txBody>
                  <a:tcPr marL="9525" marR="9525" marT="9525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Transferencias de Capital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63.888.900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2,56%</a:t>
                      </a:r>
                    </a:p>
                  </a:txBody>
                  <a:tcPr marL="9525" marR="9525" marT="9525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3" marR="9523" marT="9525" marB="0" anchor="ctr"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5377109"/>
                  </a:ext>
                </a:extLst>
              </a:tr>
              <a:tr h="283844">
                <a:tc>
                  <a:txBody>
                    <a:bodyPr/>
                    <a:lstStyle/>
                    <a:p>
                      <a:pPr algn="l" fontAlgn="ctr"/>
                      <a:endParaRPr lang="es-ES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524" marR="9524" marT="9524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ES" sz="1600" b="0" i="0" u="none" strike="noStrike" dirty="0">
                        <a:solidFill>
                          <a:srgbClr val="969696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600" b="0" i="0" u="none" strike="noStrike" dirty="0">
                        <a:solidFill>
                          <a:srgbClr val="969696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808848"/>
                  </a:ext>
                </a:extLst>
              </a:tr>
              <a:tr h="442920">
                <a:tc>
                  <a:txBody>
                    <a:bodyPr/>
                    <a:lstStyle/>
                    <a:p>
                      <a:pPr algn="l" fontAlgn="ctr"/>
                      <a:endParaRPr lang="es-ES" sz="16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u="none" strike="noStrike" dirty="0">
                          <a:effectLst/>
                          <a:latin typeface="Century Gothic" panose="020B0502020202020204" pitchFamily="34" charset="0"/>
                        </a:rPr>
                        <a:t>Total …</a:t>
                      </a:r>
                      <a:endParaRPr lang="es-ES" sz="1600" b="1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4" marB="0" anchor="ctr"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2.491.139.155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3" marR="9523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100,00%</a:t>
                      </a:r>
                    </a:p>
                  </a:txBody>
                  <a:tcPr marL="9523" marR="9523" marT="9525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3" marR="9523" marT="9525" marB="0" anchor="ctr"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906439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611188" y="1390306"/>
            <a:ext cx="7561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"/>
            <a:r>
              <a:rPr lang="es-ES" altLang="es-ES" b="1" dirty="0" smtClean="0">
                <a:latin typeface="Century Gothic" panose="020B0502020202020204" pitchFamily="34" charset="0"/>
              </a:rPr>
              <a:t>DISTRIBUCIÓN DE LOS INGRESOS NO FINANCIEROS POR CAPÍTULOS</a:t>
            </a:r>
            <a:endParaRPr lang="es-ES" altLang="es-ES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0"/>
          <p:cNvSpPr>
            <a:spLocks noChangeArrowheads="1"/>
          </p:cNvSpPr>
          <p:nvPr/>
        </p:nvSpPr>
        <p:spPr bwMode="auto">
          <a:xfrm>
            <a:off x="611188" y="404813"/>
            <a:ext cx="806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s-ES" sz="2400" b="1"/>
              <a:t>Proyecto de Presupuestos de Cantabria 2021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s-ES" altLang="es-ES" sz="2400"/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611188" y="1390306"/>
            <a:ext cx="7561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"/>
            <a:r>
              <a:rPr lang="es-ES" altLang="es-ES" b="1" dirty="0" smtClean="0">
                <a:latin typeface="Century Gothic" panose="020B0502020202020204" pitchFamily="34" charset="0"/>
              </a:rPr>
              <a:t>DISTRIBUCIÓN DE LOS INGRESOS 2021</a:t>
            </a:r>
            <a:endParaRPr lang="es-ES" altLang="es-ES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699107"/>
              </p:ext>
            </p:extLst>
          </p:nvPr>
        </p:nvGraphicFramePr>
        <p:xfrm>
          <a:off x="611188" y="1628801"/>
          <a:ext cx="8064499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754920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0"/>
          <p:cNvSpPr>
            <a:spLocks noChangeArrowheads="1"/>
          </p:cNvSpPr>
          <p:nvPr/>
        </p:nvSpPr>
        <p:spPr bwMode="auto">
          <a:xfrm>
            <a:off x="611188" y="404813"/>
            <a:ext cx="806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s-ES" sz="2400" b="1" dirty="0"/>
              <a:t>Proyecto de Presupuestos de Cantabria 2021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s-ES" altLang="es-ES" sz="24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686744"/>
              </p:ext>
            </p:extLst>
          </p:nvPr>
        </p:nvGraphicFramePr>
        <p:xfrm>
          <a:off x="358775" y="1617361"/>
          <a:ext cx="8461697" cy="4979991"/>
        </p:xfrm>
        <a:graphic>
          <a:graphicData uri="http://schemas.openxmlformats.org/drawingml/2006/table">
            <a:tbl>
              <a:tblPr/>
              <a:tblGrid>
                <a:gridCol w="180035">
                  <a:extLst>
                    <a:ext uri="{9D8B030D-6E8A-4147-A177-3AD203B41FA5}">
                      <a16:colId xmlns:a16="http://schemas.microsoft.com/office/drawing/2014/main" val="3555342065"/>
                    </a:ext>
                  </a:extLst>
                </a:gridCol>
                <a:gridCol w="630127">
                  <a:extLst>
                    <a:ext uri="{9D8B030D-6E8A-4147-A177-3AD203B41FA5}">
                      <a16:colId xmlns:a16="http://schemas.microsoft.com/office/drawing/2014/main" val="2195496899"/>
                    </a:ext>
                  </a:extLst>
                </a:gridCol>
                <a:gridCol w="5245110">
                  <a:extLst>
                    <a:ext uri="{9D8B030D-6E8A-4147-A177-3AD203B41FA5}">
                      <a16:colId xmlns:a16="http://schemas.microsoft.com/office/drawing/2014/main" val="3719080849"/>
                    </a:ext>
                  </a:extLst>
                </a:gridCol>
                <a:gridCol w="1398313">
                  <a:extLst>
                    <a:ext uri="{9D8B030D-6E8A-4147-A177-3AD203B41FA5}">
                      <a16:colId xmlns:a16="http://schemas.microsoft.com/office/drawing/2014/main" val="1888676642"/>
                    </a:ext>
                  </a:extLst>
                </a:gridCol>
                <a:gridCol w="810357">
                  <a:extLst>
                    <a:ext uri="{9D8B030D-6E8A-4147-A177-3AD203B41FA5}">
                      <a16:colId xmlns:a16="http://schemas.microsoft.com/office/drawing/2014/main" val="2975286903"/>
                    </a:ext>
                  </a:extLst>
                </a:gridCol>
                <a:gridCol w="197755">
                  <a:extLst>
                    <a:ext uri="{9D8B030D-6E8A-4147-A177-3AD203B41FA5}">
                      <a16:colId xmlns:a16="http://schemas.microsoft.com/office/drawing/2014/main" val="2140146751"/>
                    </a:ext>
                  </a:extLst>
                </a:gridCol>
              </a:tblGrid>
              <a:tr h="36004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2400" b="0" i="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24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24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Importe (euros)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% s/ 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7" marR="9527" marT="9523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3776869"/>
                  </a:ext>
                </a:extLst>
              </a:tr>
              <a:tr h="252842">
                <a:tc>
                  <a:txBody>
                    <a:bodyPr/>
                    <a:lstStyle/>
                    <a:p>
                      <a:pPr algn="ctr" rtl="0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S.1.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Parlamento de Cantabria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8.025.970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7" marR="9527" marT="9523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7723484"/>
                  </a:ext>
                </a:extLst>
              </a:tr>
              <a:tr h="245146">
                <a:tc>
                  <a:txBody>
                    <a:bodyPr/>
                    <a:lstStyle/>
                    <a:p>
                      <a:pPr algn="ctr" rtl="0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S.2.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Presidencia. Interior, Justicia y Acción Exterior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113.434.873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3,69%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7" marR="9527" marT="9523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1818900"/>
                  </a:ext>
                </a:extLst>
              </a:tr>
              <a:tr h="245146">
                <a:tc>
                  <a:txBody>
                    <a:bodyPr/>
                    <a:lstStyle/>
                    <a:p>
                      <a:pPr algn="ctr" rtl="0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S.3.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Universidades, Igualdad, Cultura y Deporte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137.092.168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4,46%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7" marR="9527" marT="9523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8164426"/>
                  </a:ext>
                </a:extLst>
              </a:tr>
              <a:tr h="245146">
                <a:tc>
                  <a:txBody>
                    <a:bodyPr/>
                    <a:lstStyle/>
                    <a:p>
                      <a:pPr algn="ctr" rtl="0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S.4.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Obras Públicas, Ordenación del Territorio y Urbanismo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144.645.018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4,70%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7" marR="9527" marT="9523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3589023"/>
                  </a:ext>
                </a:extLst>
              </a:tr>
              <a:tr h="479815">
                <a:tc>
                  <a:txBody>
                    <a:bodyPr/>
                    <a:lstStyle/>
                    <a:p>
                      <a:pPr algn="ctr" rtl="0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S.5.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Desarrollo Rural, Ganadería, Pesca, Alimentación y Medio Ambiente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143.520.433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4,67%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7" marR="9527" marT="9523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6703903"/>
                  </a:ext>
                </a:extLst>
              </a:tr>
              <a:tr h="245146">
                <a:tc>
                  <a:txBody>
                    <a:bodyPr/>
                    <a:lstStyle/>
                    <a:p>
                      <a:pPr algn="ctr" rtl="0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S.6.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Economía y Hacienda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38.738.694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7" marR="9527" marT="9523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4939723"/>
                  </a:ext>
                </a:extLst>
              </a:tr>
              <a:tr h="245146">
                <a:tc>
                  <a:txBody>
                    <a:bodyPr/>
                    <a:lstStyle/>
                    <a:p>
                      <a:pPr algn="ctr" rtl="0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S.7.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Empleo y Políticas Sociales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31.995.355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1,04%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7" marR="9527" marT="9523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1763445"/>
                  </a:ext>
                </a:extLst>
              </a:tr>
              <a:tr h="245146">
                <a:tc>
                  <a:txBody>
                    <a:bodyPr/>
                    <a:lstStyle/>
                    <a:p>
                      <a:pPr algn="ctr" rtl="0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S.9.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Educación, Formación Profesional y Turismo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546.821.129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17,77%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7" marR="9527" marT="9523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406396"/>
                  </a:ext>
                </a:extLst>
              </a:tr>
              <a:tr h="245146">
                <a:tc>
                  <a:txBody>
                    <a:bodyPr/>
                    <a:lstStyle/>
                    <a:p>
                      <a:pPr algn="ctr" rtl="0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S.10.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Sanidad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25.901.806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0,84%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7" marR="9527" marT="9523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3710489"/>
                  </a:ext>
                </a:extLst>
              </a:tr>
              <a:tr h="245146">
                <a:tc>
                  <a:txBody>
                    <a:bodyPr/>
                    <a:lstStyle/>
                    <a:p>
                      <a:pPr algn="ctr" rtl="0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S.11.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Servicio Cántabro de Salud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970.731.438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31,55%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7" marR="9527" marT="9523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3189032"/>
                  </a:ext>
                </a:extLst>
              </a:tr>
              <a:tr h="245146">
                <a:tc>
                  <a:txBody>
                    <a:bodyPr/>
                    <a:lstStyle/>
                    <a:p>
                      <a:pPr algn="ctr" rtl="0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S.12.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Innovación, Industria, Transporte y Comercio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89.703.932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2,92%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7" marR="9527" marT="9523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3542268"/>
                  </a:ext>
                </a:extLst>
              </a:tr>
              <a:tr h="245146">
                <a:tc>
                  <a:txBody>
                    <a:bodyPr/>
                    <a:lstStyle/>
                    <a:p>
                      <a:pPr algn="ctr" rtl="0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S.13.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Servicio Cántabro de Empleo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100.056.330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3,25%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7" marR="9527" marT="9523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8112705"/>
                  </a:ext>
                </a:extLst>
              </a:tr>
              <a:tr h="245146">
                <a:tc>
                  <a:txBody>
                    <a:bodyPr/>
                    <a:lstStyle/>
                    <a:p>
                      <a:pPr algn="ctr" rtl="0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S.14.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Deuda Pública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474.902.476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15,44%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7" marR="9527" marT="9523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1792250"/>
                  </a:ext>
                </a:extLst>
              </a:tr>
              <a:tr h="245146">
                <a:tc>
                  <a:txBody>
                    <a:bodyPr/>
                    <a:lstStyle/>
                    <a:p>
                      <a:pPr algn="ctr" rtl="0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S.15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Instituto Cántabro de Seguridad y Salud en el Trabajo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2.887.033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7" marR="9527" marT="9523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9345943"/>
                  </a:ext>
                </a:extLst>
              </a:tr>
              <a:tr h="245146">
                <a:tc>
                  <a:txBody>
                    <a:bodyPr/>
                    <a:lstStyle/>
                    <a:p>
                      <a:pPr algn="ctr" rtl="0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S.16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Instituto Cántabro de Servicios Sociales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238.537.555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7,75%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7" marR="9527" marT="9523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0749861"/>
                  </a:ext>
                </a:extLst>
              </a:tr>
              <a:tr h="245146">
                <a:tc>
                  <a:txBody>
                    <a:bodyPr/>
                    <a:lstStyle/>
                    <a:p>
                      <a:pPr algn="ctr" rtl="0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S.17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Servicio de Emergencias de Cantabria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9.368.301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7" marR="9527" marT="9523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9325713"/>
                  </a:ext>
                </a:extLst>
              </a:tr>
              <a:tr h="94286">
                <a:tc>
                  <a:txBody>
                    <a:bodyPr/>
                    <a:lstStyle/>
                    <a:p>
                      <a:pPr algn="l" fontAlgn="ctr"/>
                      <a:endParaRPr lang="es-ES" sz="5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500" b="0" i="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5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7" marR="9527" marT="952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265178"/>
                  </a:ext>
                </a:extLst>
              </a:tr>
              <a:tr h="345719">
                <a:tc>
                  <a:txBody>
                    <a:bodyPr/>
                    <a:lstStyle/>
                    <a:p>
                      <a:pPr algn="r" fontAlgn="ctr"/>
                      <a:endParaRPr lang="es-ES" sz="20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20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  …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3.076.362.511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7" marR="9527" marT="9523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5929830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611188" y="1390306"/>
            <a:ext cx="7561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"/>
            <a:r>
              <a:rPr lang="es-ES" altLang="es-ES" b="1" dirty="0" smtClean="0">
                <a:latin typeface="Century Gothic" panose="020B0502020202020204" pitchFamily="34" charset="0"/>
              </a:rPr>
              <a:t>RESUMEN DEL PRESUPUESTO DE GASTO POR SECCIONES</a:t>
            </a:r>
            <a:endParaRPr lang="es-ES" altLang="es-ES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0"/>
          <p:cNvSpPr>
            <a:spLocks noChangeArrowheads="1"/>
          </p:cNvSpPr>
          <p:nvPr/>
        </p:nvSpPr>
        <p:spPr bwMode="auto">
          <a:xfrm>
            <a:off x="611188" y="404813"/>
            <a:ext cx="806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s-ES" sz="2400" b="1"/>
              <a:t>Proyecto de Presupuestos de Cantabria 2021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s-ES" altLang="es-ES" sz="240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487184"/>
              </p:ext>
            </p:extLst>
          </p:nvPr>
        </p:nvGraphicFramePr>
        <p:xfrm>
          <a:off x="1187450" y="1628925"/>
          <a:ext cx="7272338" cy="4266121"/>
        </p:xfrm>
        <a:graphic>
          <a:graphicData uri="http://schemas.openxmlformats.org/drawingml/2006/table">
            <a:tbl>
              <a:tblPr/>
              <a:tblGrid>
                <a:gridCol w="154730">
                  <a:extLst>
                    <a:ext uri="{9D8B030D-6E8A-4147-A177-3AD203B41FA5}">
                      <a16:colId xmlns:a16="http://schemas.microsoft.com/office/drawing/2014/main" val="3555342065"/>
                    </a:ext>
                  </a:extLst>
                </a:gridCol>
                <a:gridCol w="541557">
                  <a:extLst>
                    <a:ext uri="{9D8B030D-6E8A-4147-A177-3AD203B41FA5}">
                      <a16:colId xmlns:a16="http://schemas.microsoft.com/office/drawing/2014/main" val="2195496899"/>
                    </a:ext>
                  </a:extLst>
                </a:gridCol>
                <a:gridCol w="4172398">
                  <a:extLst>
                    <a:ext uri="{9D8B030D-6E8A-4147-A177-3AD203B41FA5}">
                      <a16:colId xmlns:a16="http://schemas.microsoft.com/office/drawing/2014/main" val="3719080849"/>
                    </a:ext>
                  </a:extLst>
                </a:gridCol>
                <a:gridCol w="1308138">
                  <a:extLst>
                    <a:ext uri="{9D8B030D-6E8A-4147-A177-3AD203B41FA5}">
                      <a16:colId xmlns:a16="http://schemas.microsoft.com/office/drawing/2014/main" val="1888676642"/>
                    </a:ext>
                  </a:extLst>
                </a:gridCol>
                <a:gridCol w="925557">
                  <a:extLst>
                    <a:ext uri="{9D8B030D-6E8A-4147-A177-3AD203B41FA5}">
                      <a16:colId xmlns:a16="http://schemas.microsoft.com/office/drawing/2014/main" val="2975286903"/>
                    </a:ext>
                  </a:extLst>
                </a:gridCol>
                <a:gridCol w="169958">
                  <a:extLst>
                    <a:ext uri="{9D8B030D-6E8A-4147-A177-3AD203B41FA5}">
                      <a16:colId xmlns:a16="http://schemas.microsoft.com/office/drawing/2014/main" val="2140146751"/>
                    </a:ext>
                  </a:extLst>
                </a:gridCol>
              </a:tblGrid>
              <a:tr h="89905"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920192"/>
                  </a:ext>
                </a:extLst>
              </a:tr>
              <a:tr h="436709">
                <a:tc>
                  <a:txBody>
                    <a:bodyPr/>
                    <a:lstStyle/>
                    <a:p>
                      <a:pPr algn="l" fontAlgn="b"/>
                      <a:endParaRPr lang="es-ES" sz="20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4" marR="9524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4" marR="9524" marT="9527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Importe (euros)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% s/ 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6" marR="9526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3776869"/>
                  </a:ext>
                </a:extLst>
              </a:tr>
              <a:tr h="368368">
                <a:tc>
                  <a:txBody>
                    <a:bodyPr/>
                    <a:lstStyle/>
                    <a:p>
                      <a:pPr algn="ctr" rtl="0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7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C.1</a:t>
                      </a:r>
                    </a:p>
                  </a:txBody>
                  <a:tcPr marL="9524" marR="9524" marT="95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Gastos de Personal</a:t>
                      </a:r>
                    </a:p>
                  </a:txBody>
                  <a:tcPr marL="9524" marR="9524" marT="9527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1.056.202.541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34,33%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6" marR="9526" marT="9525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7723484"/>
                  </a:ext>
                </a:extLst>
              </a:tr>
              <a:tr h="356091">
                <a:tc>
                  <a:txBody>
                    <a:bodyPr/>
                    <a:lstStyle/>
                    <a:p>
                      <a:pPr algn="ctr" rtl="0" fontAlgn="ctr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7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C.2</a:t>
                      </a:r>
                    </a:p>
                  </a:txBody>
                  <a:tcPr marL="9524" marR="9524" marT="95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Gastos Corrientes en Bienes y Servicios</a:t>
                      </a:r>
                    </a:p>
                  </a:txBody>
                  <a:tcPr marL="9524" marR="9524" marT="9527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505.015.103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16,42%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6" marR="9526" marT="9525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1818900"/>
                  </a:ext>
                </a:extLst>
              </a:tr>
              <a:tr h="356091">
                <a:tc>
                  <a:txBody>
                    <a:bodyPr/>
                    <a:lstStyle/>
                    <a:p>
                      <a:pPr algn="ctr" rtl="0" fontAlgn="ctr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7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C.3</a:t>
                      </a:r>
                    </a:p>
                  </a:txBody>
                  <a:tcPr marL="9524" marR="9524" marT="95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Gastos Financieros</a:t>
                      </a:r>
                    </a:p>
                  </a:txBody>
                  <a:tcPr marL="9524" marR="9524" marT="9527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61.175.932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1,99%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6" marR="9526" marT="9525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3542268"/>
                  </a:ext>
                </a:extLst>
              </a:tr>
              <a:tr h="356091">
                <a:tc>
                  <a:txBody>
                    <a:bodyPr/>
                    <a:lstStyle/>
                    <a:p>
                      <a:pPr algn="ctr" rtl="0" fontAlgn="ctr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7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C.4</a:t>
                      </a:r>
                    </a:p>
                  </a:txBody>
                  <a:tcPr marL="9524" marR="9524" marT="95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Transferencias Corrientes</a:t>
                      </a:r>
                    </a:p>
                  </a:txBody>
                  <a:tcPr marL="9524" marR="9524" marT="9527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712.917.925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23,17%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6" marR="9526" marT="9525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8112705"/>
                  </a:ext>
                </a:extLst>
              </a:tr>
              <a:tr h="356091">
                <a:tc>
                  <a:txBody>
                    <a:bodyPr/>
                    <a:lstStyle/>
                    <a:p>
                      <a:pPr algn="ctr" rtl="0" fontAlgn="ctr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7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C.5</a:t>
                      </a:r>
                    </a:p>
                  </a:txBody>
                  <a:tcPr marL="9524" marR="9524" marT="95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Fondo de Contingencia y otros imprevistos</a:t>
                      </a:r>
                    </a:p>
                  </a:txBody>
                  <a:tcPr marL="9524" marR="9524" marT="9527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1.000.000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6" marR="9526" marT="9525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1792250"/>
                  </a:ext>
                </a:extLst>
              </a:tr>
              <a:tr h="356091">
                <a:tc>
                  <a:txBody>
                    <a:bodyPr/>
                    <a:lstStyle/>
                    <a:p>
                      <a:pPr algn="ctr" rtl="0" fontAlgn="ctr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7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C.6</a:t>
                      </a:r>
                    </a:p>
                  </a:txBody>
                  <a:tcPr marL="9524" marR="9524" marT="95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Inversiones Reales</a:t>
                      </a:r>
                    </a:p>
                  </a:txBody>
                  <a:tcPr marL="9524" marR="9524" marT="9527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175.456.674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5,70%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6" marR="9526" marT="9525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9345943"/>
                  </a:ext>
                </a:extLst>
              </a:tr>
              <a:tr h="356091">
                <a:tc>
                  <a:txBody>
                    <a:bodyPr/>
                    <a:lstStyle/>
                    <a:p>
                      <a:pPr algn="ctr" rtl="0" fontAlgn="ctr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7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C.7</a:t>
                      </a:r>
                    </a:p>
                  </a:txBody>
                  <a:tcPr marL="9524" marR="9524" marT="95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Transferencias de Capital</a:t>
                      </a:r>
                    </a:p>
                  </a:txBody>
                  <a:tcPr marL="9524" marR="9524" marT="9527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130.905.771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4,26%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6" marR="9526" marT="9525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0749861"/>
                  </a:ext>
                </a:extLst>
              </a:tr>
              <a:tr h="356091">
                <a:tc>
                  <a:txBody>
                    <a:bodyPr/>
                    <a:lstStyle/>
                    <a:p>
                      <a:pPr algn="ctr" rtl="0" fontAlgn="ctr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7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C.8</a:t>
                      </a:r>
                    </a:p>
                  </a:txBody>
                  <a:tcPr marL="9524" marR="9524" marT="95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Activos Financieros</a:t>
                      </a:r>
                    </a:p>
                  </a:txBody>
                  <a:tcPr marL="9524" marR="9524" marT="9527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7.820.000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6" marR="9526" marT="9525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9325713"/>
                  </a:ext>
                </a:extLst>
              </a:tr>
              <a:tr h="356091">
                <a:tc>
                  <a:txBody>
                    <a:bodyPr/>
                    <a:lstStyle/>
                    <a:p>
                      <a:pPr algn="ctr" rtl="0" fontAlgn="ctr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7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C.9</a:t>
                      </a:r>
                    </a:p>
                  </a:txBody>
                  <a:tcPr marL="9524" marR="9524" marT="95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Pasivos Financieros</a:t>
                      </a:r>
                    </a:p>
                  </a:txBody>
                  <a:tcPr marL="9524" marR="9524" marT="9527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425.868.565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13,84%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6" marR="9526" marT="9525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3882064"/>
                  </a:ext>
                </a:extLst>
              </a:tr>
              <a:tr h="132834">
                <a:tc>
                  <a:txBody>
                    <a:bodyPr/>
                    <a:lstStyle/>
                    <a:p>
                      <a:pPr algn="l" fontAlgn="ctr"/>
                      <a:endParaRPr lang="es-ES" sz="5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4" marR="9524" marT="952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4" marR="9524" marT="952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4" marR="9524" marT="952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500" b="0" i="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4" marR="9524" marT="952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5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6" marR="9526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265178"/>
                  </a:ext>
                </a:extLst>
              </a:tr>
              <a:tr h="389577">
                <a:tc>
                  <a:txBody>
                    <a:bodyPr/>
                    <a:lstStyle/>
                    <a:p>
                      <a:pPr algn="r" fontAlgn="ctr"/>
                      <a:endParaRPr lang="es-ES" sz="20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20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4" marR="9524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  …</a:t>
                      </a:r>
                    </a:p>
                  </a:txBody>
                  <a:tcPr marL="9524" marR="9524" marT="9527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3.076.362.511</a:t>
                      </a:r>
                    </a:p>
                  </a:txBody>
                  <a:tcPr marL="9524" marR="9524" marT="9527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100,00%</a:t>
                      </a:r>
                    </a:p>
                  </a:txBody>
                  <a:tcPr marL="9524" marR="9524" marT="952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6" marR="9526" marT="9525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5929830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611188" y="1390306"/>
            <a:ext cx="7561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"/>
            <a:r>
              <a:rPr lang="es-ES" altLang="es-ES" b="1" dirty="0" smtClean="0">
                <a:latin typeface="Century Gothic" panose="020B0502020202020204" pitchFamily="34" charset="0"/>
              </a:rPr>
              <a:t>DISTRIBUCIÓN DEL GASTO POR CAPÍTULOS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0"/>
          <p:cNvSpPr>
            <a:spLocks noChangeArrowheads="1"/>
          </p:cNvSpPr>
          <p:nvPr/>
        </p:nvSpPr>
        <p:spPr bwMode="auto">
          <a:xfrm>
            <a:off x="611188" y="404813"/>
            <a:ext cx="806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s-ES" sz="2400" b="1"/>
              <a:t>Proyecto de Presupuestos de Cantabria 2021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s-ES" altLang="es-ES" sz="24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7750"/>
              </p:ext>
            </p:extLst>
          </p:nvPr>
        </p:nvGraphicFramePr>
        <p:xfrm>
          <a:off x="1078706" y="1590225"/>
          <a:ext cx="7129463" cy="3794117"/>
        </p:xfrm>
        <a:graphic>
          <a:graphicData uri="http://schemas.openxmlformats.org/drawingml/2006/table">
            <a:tbl>
              <a:tblPr/>
              <a:tblGrid>
                <a:gridCol w="455690">
                  <a:extLst>
                    <a:ext uri="{9D8B030D-6E8A-4147-A177-3AD203B41FA5}">
                      <a16:colId xmlns:a16="http://schemas.microsoft.com/office/drawing/2014/main" val="2195496899"/>
                    </a:ext>
                  </a:extLst>
                </a:gridCol>
                <a:gridCol w="4166728">
                  <a:extLst>
                    <a:ext uri="{9D8B030D-6E8A-4147-A177-3AD203B41FA5}">
                      <a16:colId xmlns:a16="http://schemas.microsoft.com/office/drawing/2014/main" val="3719080849"/>
                    </a:ext>
                  </a:extLst>
                </a:gridCol>
                <a:gridCol w="1364407">
                  <a:extLst>
                    <a:ext uri="{9D8B030D-6E8A-4147-A177-3AD203B41FA5}">
                      <a16:colId xmlns:a16="http://schemas.microsoft.com/office/drawing/2014/main" val="1888676642"/>
                    </a:ext>
                  </a:extLst>
                </a:gridCol>
                <a:gridCol w="965369">
                  <a:extLst>
                    <a:ext uri="{9D8B030D-6E8A-4147-A177-3AD203B41FA5}">
                      <a16:colId xmlns:a16="http://schemas.microsoft.com/office/drawing/2014/main" val="2975286903"/>
                    </a:ext>
                  </a:extLst>
                </a:gridCol>
                <a:gridCol w="177269">
                  <a:extLst>
                    <a:ext uri="{9D8B030D-6E8A-4147-A177-3AD203B41FA5}">
                      <a16:colId xmlns:a16="http://schemas.microsoft.com/office/drawing/2014/main" val="2140146751"/>
                    </a:ext>
                  </a:extLst>
                </a:gridCol>
              </a:tblGrid>
              <a:tr h="58591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Importe (euros)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% s/ 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8" marR="9528" marT="9523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3776869"/>
                  </a:ext>
                </a:extLst>
              </a:tr>
              <a:tr h="3682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C.1</a:t>
                      </a:r>
                    </a:p>
                  </a:txBody>
                  <a:tcPr marL="9526" marR="9526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Gastos de Personal</a:t>
                      </a:r>
                    </a:p>
                  </a:txBody>
                  <a:tcPr marL="9526" marR="9526" marT="9525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1.056.202.541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39,97%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8" marR="9528" marT="9523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7723484"/>
                  </a:ext>
                </a:extLst>
              </a:tr>
              <a:tr h="3560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C.2</a:t>
                      </a:r>
                    </a:p>
                  </a:txBody>
                  <a:tcPr marL="9526" marR="9526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Gastos Corrientes en Bienes y Servicios</a:t>
                      </a:r>
                    </a:p>
                  </a:txBody>
                  <a:tcPr marL="9526" marR="9526" marT="9525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505.015.103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19,11%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8" marR="9528" marT="9523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1818900"/>
                  </a:ext>
                </a:extLst>
              </a:tr>
              <a:tr h="3560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C.3</a:t>
                      </a:r>
                    </a:p>
                  </a:txBody>
                  <a:tcPr marL="9526" marR="9526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Gastos Financieros</a:t>
                      </a:r>
                    </a:p>
                  </a:txBody>
                  <a:tcPr marL="9526" marR="9526" marT="9525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61.175.932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2,31%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8" marR="9528" marT="9523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3542268"/>
                  </a:ext>
                </a:extLst>
              </a:tr>
              <a:tr h="3560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C.4</a:t>
                      </a:r>
                    </a:p>
                  </a:txBody>
                  <a:tcPr marL="9526" marR="9526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Transferencias Corrientes</a:t>
                      </a:r>
                    </a:p>
                  </a:txBody>
                  <a:tcPr marL="9526" marR="9526" marT="9525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712.917.925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26,98%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8" marR="9528" marT="9523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8112705"/>
                  </a:ext>
                </a:extLst>
              </a:tr>
              <a:tr h="3560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C.5</a:t>
                      </a:r>
                    </a:p>
                  </a:txBody>
                  <a:tcPr marL="9526" marR="9526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Fondo de Contingencia y otros imprevistos</a:t>
                      </a:r>
                    </a:p>
                  </a:txBody>
                  <a:tcPr marL="9526" marR="9526" marT="9525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1.000.000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8" marR="9528" marT="9523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1792250"/>
                  </a:ext>
                </a:extLst>
              </a:tr>
              <a:tr h="3560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C.6</a:t>
                      </a:r>
                    </a:p>
                  </a:txBody>
                  <a:tcPr marL="9526" marR="9526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Inversiones Reales</a:t>
                      </a:r>
                    </a:p>
                  </a:txBody>
                  <a:tcPr marL="9526" marR="9526" marT="9525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175.456.674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6,64%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8" marR="9528" marT="9523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9345943"/>
                  </a:ext>
                </a:extLst>
              </a:tr>
              <a:tr h="3560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C.7</a:t>
                      </a:r>
                    </a:p>
                  </a:txBody>
                  <a:tcPr marL="9526" marR="9526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Transferencias de Capital</a:t>
                      </a:r>
                    </a:p>
                  </a:txBody>
                  <a:tcPr marL="9526" marR="9526" marT="9525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130.905.771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4,95%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8" marR="9528" marT="9523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3882064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0" i="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6" marR="9526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0" i="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6" marR="9526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0" i="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6" marR="9526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6" marR="9526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8" marR="9528" marT="952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265178"/>
                  </a:ext>
                </a:extLst>
              </a:tr>
              <a:tr h="389495">
                <a:tc>
                  <a:txBody>
                    <a:bodyPr/>
                    <a:lstStyle/>
                    <a:p>
                      <a:pPr algn="r" fontAlgn="ctr"/>
                      <a:endParaRPr lang="es-ES" sz="20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6" marR="9526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  …</a:t>
                      </a:r>
                    </a:p>
                  </a:txBody>
                  <a:tcPr marL="9526" marR="9526" marT="9525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2.642.673.946</a:t>
                      </a:r>
                    </a:p>
                  </a:txBody>
                  <a:tcPr marL="9526" marR="9526" marT="9525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100,00%</a:t>
                      </a:r>
                    </a:p>
                  </a:txBody>
                  <a:tcPr marL="9526" marR="9526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8" marR="9528" marT="9523" marB="0" anchor="ctr">
                    <a:lnL>
                      <a:noFill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5929830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611188" y="1390306"/>
            <a:ext cx="7561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"/>
            <a:r>
              <a:rPr lang="es-ES" altLang="es-ES" b="1" dirty="0" smtClean="0">
                <a:latin typeface="Century Gothic" panose="020B0502020202020204" pitchFamily="34" charset="0"/>
              </a:rPr>
              <a:t>DISTRIBUCIÓN DEL GASTO NO FINANCIERO POR CAPÍTULOS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95536" y="5553755"/>
            <a:ext cx="81946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720725" algn="l"/>
              </a:tabLst>
              <a:defRPr/>
            </a:pPr>
            <a:r>
              <a:rPr lang="es-ES" altLang="es-ES" kern="0" dirty="0" smtClean="0">
                <a:latin typeface="Century Gothic" pitchFamily="34" charset="0"/>
              </a:rPr>
              <a:t>El </a:t>
            </a:r>
            <a:r>
              <a:rPr lang="es-ES" altLang="es-ES" kern="0" dirty="0">
                <a:latin typeface="Century Gothic" pitchFamily="34" charset="0"/>
              </a:rPr>
              <a:t>P</a:t>
            </a:r>
            <a:r>
              <a:rPr lang="es-ES" altLang="es-ES" kern="0" dirty="0" smtClean="0">
                <a:latin typeface="Century Gothic" pitchFamily="34" charset="0"/>
              </a:rPr>
              <a:t>resupuesto </a:t>
            </a:r>
            <a:r>
              <a:rPr lang="es-ES" altLang="es-ES" kern="0" dirty="0">
                <a:latin typeface="Century Gothic" pitchFamily="34" charset="0"/>
              </a:rPr>
              <a:t>I</a:t>
            </a:r>
            <a:r>
              <a:rPr lang="es-ES" altLang="es-ES" kern="0" dirty="0" smtClean="0">
                <a:latin typeface="Century Gothic" pitchFamily="34" charset="0"/>
              </a:rPr>
              <a:t>nversor en 2021 aumenta en 44 millones de euros, un 17% más que en el año 2020.</a:t>
            </a:r>
            <a:endParaRPr lang="es-ES" altLang="es-ES" b="1" kern="0" dirty="0">
              <a:latin typeface="Century Gothic" pitchFamily="34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0725" algn="l"/>
              </a:tabLst>
              <a:defRPr/>
            </a:pPr>
            <a:endParaRPr lang="es-ES" altLang="es-ES" kern="0" dirty="0">
              <a:solidFill>
                <a:srgbClr val="33669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987353"/>
              </p:ext>
            </p:extLst>
          </p:nvPr>
        </p:nvGraphicFramePr>
        <p:xfrm>
          <a:off x="683568" y="1871662"/>
          <a:ext cx="8136904" cy="4437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842" name="Rectangle 50"/>
          <p:cNvSpPr>
            <a:spLocks noChangeArrowheads="1"/>
          </p:cNvSpPr>
          <p:nvPr/>
        </p:nvSpPr>
        <p:spPr bwMode="auto">
          <a:xfrm>
            <a:off x="611188" y="404813"/>
            <a:ext cx="806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s-ES" sz="2400" b="1" dirty="0"/>
              <a:t>Proyecto de Presupuestos de Cantabria </a:t>
            </a:r>
            <a:r>
              <a:rPr lang="es-ES" altLang="es-ES" sz="2400" b="1" dirty="0" smtClean="0"/>
              <a:t>2021</a:t>
            </a:r>
            <a:endParaRPr lang="es-ES" altLang="es-ES" sz="2400" b="1" dirty="0"/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s-ES" altLang="es-ES" sz="2400" dirty="0"/>
          </a:p>
        </p:txBody>
      </p:sp>
      <p:sp>
        <p:nvSpPr>
          <p:cNvPr id="35844" name="CuadroTexto 3"/>
          <p:cNvSpPr txBox="1">
            <a:spLocks noChangeArrowheads="1"/>
          </p:cNvSpPr>
          <p:nvPr/>
        </p:nvSpPr>
        <p:spPr bwMode="auto">
          <a:xfrm>
            <a:off x="611188" y="1390306"/>
            <a:ext cx="7561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"/>
            <a:r>
              <a:rPr lang="es-ES" altLang="es-ES" b="1" dirty="0">
                <a:latin typeface="Century Gothic" panose="020B0502020202020204" pitchFamily="34" charset="0"/>
              </a:rPr>
              <a:t>DISTRIBUCIÓN DEL </a:t>
            </a:r>
            <a:r>
              <a:rPr lang="es-ES" altLang="es-ES" b="1" dirty="0" smtClean="0">
                <a:latin typeface="Century Gothic" panose="020B0502020202020204" pitchFamily="34" charset="0"/>
              </a:rPr>
              <a:t>PRESUPUESTO </a:t>
            </a:r>
            <a:r>
              <a:rPr lang="es-ES" altLang="es-ES" b="1" dirty="0">
                <a:latin typeface="Century Gothic" panose="020B0502020202020204" pitchFamily="34" charset="0"/>
              </a:rPr>
              <a:t>POR ÁREAS DE GASTO</a:t>
            </a:r>
            <a:endParaRPr lang="es-ES" altLang="es-ES" b="1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61394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0"/>
          <p:cNvSpPr>
            <a:spLocks noChangeArrowheads="1"/>
          </p:cNvSpPr>
          <p:nvPr/>
        </p:nvSpPr>
        <p:spPr bwMode="auto">
          <a:xfrm>
            <a:off x="611188" y="404813"/>
            <a:ext cx="806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s-ES" sz="2400" b="1" dirty="0"/>
              <a:t>Proyecto de Presupuestos de Cantabria </a:t>
            </a:r>
            <a:r>
              <a:rPr lang="es-ES" altLang="es-ES" sz="2400" b="1" dirty="0" smtClean="0"/>
              <a:t>2021</a:t>
            </a:r>
            <a:endParaRPr lang="es-ES" altLang="es-ES" sz="2400" b="1" dirty="0"/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s-ES" altLang="es-ES" sz="2400" dirty="0"/>
          </a:p>
        </p:txBody>
      </p:sp>
      <p:sp>
        <p:nvSpPr>
          <p:cNvPr id="35844" name="CuadroTexto 3"/>
          <p:cNvSpPr txBox="1">
            <a:spLocks noChangeArrowheads="1"/>
          </p:cNvSpPr>
          <p:nvPr/>
        </p:nvSpPr>
        <p:spPr bwMode="auto">
          <a:xfrm>
            <a:off x="611188" y="1390306"/>
            <a:ext cx="7561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"/>
            <a:r>
              <a:rPr lang="es-ES" altLang="es-ES" b="1" dirty="0">
                <a:latin typeface="Century Gothic" panose="020B0502020202020204" pitchFamily="34" charset="0"/>
              </a:rPr>
              <a:t>DISTRIBUCIÓN DEL </a:t>
            </a:r>
            <a:r>
              <a:rPr lang="es-ES" altLang="es-ES" b="1" dirty="0" smtClean="0">
                <a:latin typeface="Century Gothic" panose="020B0502020202020204" pitchFamily="34" charset="0"/>
              </a:rPr>
              <a:t>GASTO SOCIAL</a:t>
            </a:r>
            <a:endParaRPr lang="es-ES" altLang="es-ES" b="1" i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666312"/>
              </p:ext>
            </p:extLst>
          </p:nvPr>
        </p:nvGraphicFramePr>
        <p:xfrm>
          <a:off x="611188" y="1871662"/>
          <a:ext cx="7921251" cy="4221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045758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0"/>
          <p:cNvSpPr>
            <a:spLocks noChangeArrowheads="1"/>
          </p:cNvSpPr>
          <p:nvPr/>
        </p:nvSpPr>
        <p:spPr bwMode="auto">
          <a:xfrm>
            <a:off x="611188" y="404813"/>
            <a:ext cx="806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s-ES" sz="2400" b="1"/>
              <a:t>Proyecto de Presupuestos de Cantabria 2021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s-ES" altLang="es-ES" sz="2400"/>
          </a:p>
        </p:txBody>
      </p:sp>
      <p:sp>
        <p:nvSpPr>
          <p:cNvPr id="5" name="Rectángulo 4"/>
          <p:cNvSpPr/>
          <p:nvPr/>
        </p:nvSpPr>
        <p:spPr>
          <a:xfrm>
            <a:off x="611188" y="1773238"/>
            <a:ext cx="7875587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1" hangingPunct="1">
              <a:buFont typeface="Arial" panose="020B0604020202020204" pitchFamily="34" charset="0"/>
              <a:buChar char="•"/>
              <a:tabLst>
                <a:tab pos="720725" algn="l"/>
              </a:tabLst>
              <a:defRPr/>
            </a:pPr>
            <a:r>
              <a:rPr lang="es-ES" altLang="es-ES" kern="0" dirty="0">
                <a:latin typeface="Century Gothic" pitchFamily="34" charset="0"/>
              </a:rPr>
              <a:t>Primera vez que el Gobierno de Cantabria presenta un Plan presupuestario que acompaña al proyecto de Presupuestos 2021.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tabLst>
                <a:tab pos="720725" algn="l"/>
              </a:tabLst>
              <a:defRPr/>
            </a:pPr>
            <a:endParaRPr lang="es-ES" altLang="es-ES" kern="0" dirty="0" smtClean="0">
              <a:latin typeface="Century Gothic" pitchFamily="34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tabLst>
                <a:tab pos="720725" algn="l"/>
              </a:tabLst>
              <a:defRPr/>
            </a:pPr>
            <a:r>
              <a:rPr lang="es-ES" altLang="es-ES" kern="0" dirty="0" smtClean="0">
                <a:latin typeface="Century Gothic" pitchFamily="34" charset="0"/>
              </a:rPr>
              <a:t>Los PGC 2021 se presentan como un instrumento vital para una salida eficiente de la crisis provocada por la COVID-19.</a:t>
            </a:r>
          </a:p>
          <a:p>
            <a:pPr algn="just" eaLnBrk="1" hangingPunct="1">
              <a:tabLst>
                <a:tab pos="720725" algn="l"/>
              </a:tabLst>
              <a:defRPr/>
            </a:pPr>
            <a:endParaRPr lang="es-ES" altLang="es-ES" kern="0" dirty="0">
              <a:latin typeface="Century Gothic" pitchFamily="34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tabLst>
                <a:tab pos="720725" algn="l"/>
              </a:tabLst>
              <a:defRPr/>
            </a:pPr>
            <a:r>
              <a:rPr lang="es-ES" altLang="es-ES" kern="0" dirty="0">
                <a:latin typeface="Century Gothic" pitchFamily="34" charset="0"/>
              </a:rPr>
              <a:t>Este Presupuesto permitirá una política expansiva por el lado del gasto público, lo que incrementará la demanda agregada y el empleo en 2021.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0"/>
          <p:cNvSpPr>
            <a:spLocks noChangeArrowheads="1"/>
          </p:cNvSpPr>
          <p:nvPr/>
        </p:nvSpPr>
        <p:spPr bwMode="auto">
          <a:xfrm>
            <a:off x="611188" y="404813"/>
            <a:ext cx="806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s-ES" sz="2400" b="1" dirty="0"/>
              <a:t>Proyecto de Presupuestos de Cantabria </a:t>
            </a:r>
            <a:r>
              <a:rPr lang="es-ES" altLang="es-ES" sz="2400" b="1" dirty="0" smtClean="0"/>
              <a:t>2021</a:t>
            </a:r>
            <a:endParaRPr lang="es-ES" altLang="es-ES" sz="2400" b="1" dirty="0"/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s-ES" altLang="es-ES" sz="24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3542"/>
              </p:ext>
            </p:extLst>
          </p:nvPr>
        </p:nvGraphicFramePr>
        <p:xfrm>
          <a:off x="107504" y="2036637"/>
          <a:ext cx="8964491" cy="3822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4224277379"/>
                    </a:ext>
                  </a:extLst>
                </a:gridCol>
                <a:gridCol w="1045236">
                  <a:extLst>
                    <a:ext uri="{9D8B030D-6E8A-4147-A177-3AD203B41FA5}">
                      <a16:colId xmlns:a16="http://schemas.microsoft.com/office/drawing/2014/main" val="1711077830"/>
                    </a:ext>
                  </a:extLst>
                </a:gridCol>
                <a:gridCol w="962686">
                  <a:extLst>
                    <a:ext uri="{9D8B030D-6E8A-4147-A177-3AD203B41FA5}">
                      <a16:colId xmlns:a16="http://schemas.microsoft.com/office/drawing/2014/main" val="4176516118"/>
                    </a:ext>
                  </a:extLst>
                </a:gridCol>
                <a:gridCol w="962686">
                  <a:extLst>
                    <a:ext uri="{9D8B030D-6E8A-4147-A177-3AD203B41FA5}">
                      <a16:colId xmlns:a16="http://schemas.microsoft.com/office/drawing/2014/main" val="807961685"/>
                    </a:ext>
                  </a:extLst>
                </a:gridCol>
                <a:gridCol w="962686">
                  <a:extLst>
                    <a:ext uri="{9D8B030D-6E8A-4147-A177-3AD203B41FA5}">
                      <a16:colId xmlns:a16="http://schemas.microsoft.com/office/drawing/2014/main" val="1288365864"/>
                    </a:ext>
                  </a:extLst>
                </a:gridCol>
                <a:gridCol w="962686">
                  <a:extLst>
                    <a:ext uri="{9D8B030D-6E8A-4147-A177-3AD203B41FA5}">
                      <a16:colId xmlns:a16="http://schemas.microsoft.com/office/drawing/2014/main" val="1726473560"/>
                    </a:ext>
                  </a:extLst>
                </a:gridCol>
                <a:gridCol w="962686">
                  <a:extLst>
                    <a:ext uri="{9D8B030D-6E8A-4147-A177-3AD203B41FA5}">
                      <a16:colId xmlns:a16="http://schemas.microsoft.com/office/drawing/2014/main" val="3332967599"/>
                    </a:ext>
                  </a:extLst>
                </a:gridCol>
                <a:gridCol w="962686">
                  <a:extLst>
                    <a:ext uri="{9D8B030D-6E8A-4147-A177-3AD203B41FA5}">
                      <a16:colId xmlns:a16="http://schemas.microsoft.com/office/drawing/2014/main" val="1787824493"/>
                    </a:ext>
                  </a:extLst>
                </a:gridCol>
                <a:gridCol w="702979">
                  <a:extLst>
                    <a:ext uri="{9D8B030D-6E8A-4147-A177-3AD203B41FA5}">
                      <a16:colId xmlns:a16="http://schemas.microsoft.com/office/drawing/2014/main" val="1546321772"/>
                    </a:ext>
                  </a:extLst>
                </a:gridCol>
              </a:tblGrid>
              <a:tr h="70610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b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2015</a:t>
                      </a:r>
                      <a:endParaRPr lang="es-ES" sz="1100" b="1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2016</a:t>
                      </a:r>
                      <a:endParaRPr lang="es-ES" sz="1100" b="1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2017</a:t>
                      </a:r>
                      <a:endParaRPr lang="es-ES" sz="1100" b="1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2018</a:t>
                      </a:r>
                      <a:endParaRPr lang="es-ES" sz="1100" b="1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2019</a:t>
                      </a:r>
                      <a:endParaRPr lang="es-ES" sz="1100" b="1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2020</a:t>
                      </a:r>
                      <a:endParaRPr lang="es-ES" sz="1100" b="1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2021</a:t>
                      </a:r>
                      <a:endParaRPr lang="es-ES" sz="1100" b="1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% 2015/2021</a:t>
                      </a:r>
                      <a:endParaRPr lang="es-ES" sz="1100" b="1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519728"/>
                  </a:ext>
                </a:extLst>
              </a:tr>
              <a:tr h="51802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Servicios Sociales y Promoción Social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210.612.702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218.380.955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221.604.787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230.182.278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236.960.421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244.399.303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252.918.663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20,09%</a:t>
                      </a:r>
                      <a:endParaRPr lang="es-ES" sz="1100" b="1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500495"/>
                  </a:ext>
                </a:extLst>
              </a:tr>
              <a:tr h="36152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Fomento del empleo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93.256.835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93.691.369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91.691.369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96.234.032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98.443.330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98.443.330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100.056.330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7,29%</a:t>
                      </a:r>
                      <a:endParaRPr lang="es-ES" sz="1100" b="1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31309"/>
                  </a:ext>
                </a:extLst>
              </a:tr>
              <a:tr h="79060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Acceso a la Vivienda y Fomento de la Edificación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19.393.296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21.880.790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22.260.460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23.750.715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21.193.026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22.039.635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22.852.574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17,84%</a:t>
                      </a:r>
                      <a:endParaRPr lang="es-ES" sz="1100" b="1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421946"/>
                  </a:ext>
                </a:extLst>
              </a:tr>
              <a:tr h="36152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Sanidad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788.821.603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805.758.103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824.906.103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854.602.546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874.227.540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922.064.244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996.633.244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26,34%</a:t>
                      </a:r>
                      <a:endParaRPr lang="es-ES" sz="1100" b="1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766003"/>
                  </a:ext>
                </a:extLst>
              </a:tr>
              <a:tr h="36152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Educación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492.266.838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527.458.341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537.924.025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556.738.111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559.098.961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579.761.602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612.389.313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24,40%</a:t>
                      </a:r>
                      <a:endParaRPr lang="es-ES" sz="1100" b="1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560951"/>
                  </a:ext>
                </a:extLst>
              </a:tr>
              <a:tr h="36152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Cultura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23.302.843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24.485.208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28.689.458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30.798.121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30.680.809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30.774.954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33.823.380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45,15%</a:t>
                      </a:r>
                      <a:endParaRPr lang="es-ES" sz="1100" b="1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972636"/>
                  </a:ext>
                </a:extLst>
              </a:tr>
              <a:tr h="36152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Total Áreas 2 y 3</a:t>
                      </a:r>
                      <a:endParaRPr lang="es-ES" sz="1100" b="1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1.627.654.117</a:t>
                      </a:r>
                      <a:endParaRPr lang="es-ES" sz="1100" b="1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1.691.654.766</a:t>
                      </a:r>
                      <a:endParaRPr lang="es-ES" sz="1100" b="1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1.727.076.202</a:t>
                      </a:r>
                      <a:endParaRPr lang="es-ES" sz="1100" b="1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1.792.305.803</a:t>
                      </a:r>
                      <a:endParaRPr lang="es-ES" sz="1100" b="1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1.820.604.087</a:t>
                      </a:r>
                      <a:endParaRPr lang="es-ES" sz="1100" b="1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1.897.483.068</a:t>
                      </a:r>
                      <a:endParaRPr lang="es-ES" sz="1100" b="1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2.018.673.504</a:t>
                      </a:r>
                      <a:endParaRPr lang="es-ES" sz="1100" b="1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24,02%</a:t>
                      </a:r>
                      <a:endParaRPr lang="es-ES" sz="1100" b="1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2593443"/>
                  </a:ext>
                </a:extLst>
              </a:tr>
            </a:tbl>
          </a:graphicData>
        </a:graphic>
      </p:graphicFrame>
      <p:sp>
        <p:nvSpPr>
          <p:cNvPr id="7" name="CuadroTexto 3"/>
          <p:cNvSpPr txBox="1">
            <a:spLocks noChangeArrowheads="1"/>
          </p:cNvSpPr>
          <p:nvPr/>
        </p:nvSpPr>
        <p:spPr bwMode="auto">
          <a:xfrm>
            <a:off x="611188" y="1390306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"/>
            <a:r>
              <a:rPr lang="es-ES" altLang="es-ES" b="1" dirty="0" smtClean="0">
                <a:latin typeface="Century Gothic" panose="020B0502020202020204" pitchFamily="34" charset="0"/>
              </a:rPr>
              <a:t>CUADRO COMPARATIVO ÁREAS DE GASTO 2 y 3 (GASTO SOCIAL) 2015/2021</a:t>
            </a:r>
            <a:endParaRPr lang="es-ES" altLang="es-ES" b="1" i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0"/>
          <p:cNvSpPr>
            <a:spLocks noChangeArrowheads="1"/>
          </p:cNvSpPr>
          <p:nvPr/>
        </p:nvSpPr>
        <p:spPr bwMode="auto">
          <a:xfrm>
            <a:off x="611188" y="404813"/>
            <a:ext cx="806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s-ES" sz="2400" b="1" dirty="0"/>
              <a:t>Proyecto de Presupuestos de Cantabria </a:t>
            </a:r>
            <a:r>
              <a:rPr lang="es-ES" altLang="es-ES" sz="2400" b="1" dirty="0" smtClean="0"/>
              <a:t>2021</a:t>
            </a:r>
            <a:endParaRPr lang="es-ES" altLang="es-ES" sz="2400" b="1" dirty="0"/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s-ES" altLang="es-ES" sz="2400" dirty="0"/>
          </a:p>
        </p:txBody>
      </p:sp>
      <p:sp>
        <p:nvSpPr>
          <p:cNvPr id="11" name="Rectángulo 10"/>
          <p:cNvSpPr/>
          <p:nvPr/>
        </p:nvSpPr>
        <p:spPr>
          <a:xfrm>
            <a:off x="322263" y="5661248"/>
            <a:ext cx="86423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720725" algn="l"/>
              </a:tabLst>
              <a:defRPr/>
            </a:pPr>
            <a:r>
              <a:rPr lang="es-ES" altLang="es-ES" kern="0" dirty="0">
                <a:latin typeface="Century Gothic" pitchFamily="34" charset="0"/>
              </a:rPr>
              <a:t>Desde 2015 el gasto social se ha incrementado en </a:t>
            </a:r>
            <a:r>
              <a:rPr lang="es-ES" altLang="es-ES" kern="0" dirty="0" smtClean="0">
                <a:latin typeface="Century Gothic" pitchFamily="34" charset="0"/>
              </a:rPr>
              <a:t>391 </a:t>
            </a:r>
            <a:r>
              <a:rPr lang="es-ES" altLang="es-ES" kern="0" dirty="0">
                <a:latin typeface="Century Gothic" pitchFamily="34" charset="0"/>
              </a:rPr>
              <a:t>millones de euros</a:t>
            </a:r>
            <a:r>
              <a:rPr lang="es-ES" altLang="es-ES" kern="0" dirty="0" smtClean="0">
                <a:latin typeface="Century Gothic" pitchFamily="34" charset="0"/>
              </a:rPr>
              <a:t>.</a:t>
            </a:r>
            <a:endParaRPr lang="es-ES" altLang="es-ES" kern="0" dirty="0">
              <a:latin typeface="Century Gothic" pitchFamily="34" charset="0"/>
            </a:endParaRPr>
          </a:p>
        </p:txBody>
      </p:sp>
      <p:sp>
        <p:nvSpPr>
          <p:cNvPr id="7" name="CuadroTexto 3"/>
          <p:cNvSpPr txBox="1">
            <a:spLocks noChangeArrowheads="1"/>
          </p:cNvSpPr>
          <p:nvPr/>
        </p:nvSpPr>
        <p:spPr bwMode="auto">
          <a:xfrm>
            <a:off x="611188" y="1390306"/>
            <a:ext cx="806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"/>
            <a:r>
              <a:rPr lang="es-ES" altLang="es-ES" b="1" dirty="0" smtClean="0">
                <a:latin typeface="Century Gothic" panose="020B0502020202020204" pitchFamily="34" charset="0"/>
              </a:rPr>
              <a:t>EVOLUCIÓN ÁREAS DE GASTO 2 y 3 (GASTO SOCIAL) 2015/2021</a:t>
            </a:r>
            <a:endParaRPr lang="es-ES" altLang="es-ES" b="1" i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577985"/>
              </p:ext>
            </p:extLst>
          </p:nvPr>
        </p:nvGraphicFramePr>
        <p:xfrm>
          <a:off x="0" y="1916832"/>
          <a:ext cx="8785671" cy="4304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016214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60363" y="5529263"/>
            <a:ext cx="81946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720725" algn="l"/>
              </a:tabLst>
              <a:defRPr/>
            </a:pPr>
            <a:r>
              <a:rPr lang="es-ES" altLang="es-ES" kern="0" dirty="0">
                <a:latin typeface="Century Gothic" pitchFamily="34" charset="0"/>
              </a:rPr>
              <a:t>Desde 2015 el gasto presupuestado en Sanidad se ha incrementado </a:t>
            </a:r>
            <a:r>
              <a:rPr lang="es-ES" altLang="es-ES" kern="0" dirty="0" smtClean="0">
                <a:latin typeface="Century Gothic" pitchFamily="34" charset="0"/>
              </a:rPr>
              <a:t>en 208 millones </a:t>
            </a:r>
            <a:r>
              <a:rPr lang="es-ES" altLang="es-ES" kern="0" dirty="0">
                <a:latin typeface="Century Gothic" pitchFamily="34" charset="0"/>
              </a:rPr>
              <a:t>de euros.</a:t>
            </a:r>
            <a:endParaRPr lang="es-ES" altLang="es-ES" b="1" kern="0" dirty="0">
              <a:latin typeface="Century Gothic" pitchFamily="34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0725" algn="l"/>
              </a:tabLst>
              <a:defRPr/>
            </a:pPr>
            <a:endParaRPr lang="es-ES" altLang="es-ES" kern="0" dirty="0">
              <a:solidFill>
                <a:srgbClr val="336699"/>
              </a:solidFill>
              <a:latin typeface="Century Gothic" pitchFamily="34" charset="0"/>
            </a:endParaRPr>
          </a:p>
        </p:txBody>
      </p:sp>
      <p:sp>
        <p:nvSpPr>
          <p:cNvPr id="41987" name="Rectangle 50"/>
          <p:cNvSpPr>
            <a:spLocks noChangeArrowheads="1"/>
          </p:cNvSpPr>
          <p:nvPr/>
        </p:nvSpPr>
        <p:spPr bwMode="auto">
          <a:xfrm>
            <a:off x="611188" y="404813"/>
            <a:ext cx="806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s-ES" sz="2400" b="1" dirty="0"/>
              <a:t>Proyecto de Presupuestos de Cantabria </a:t>
            </a:r>
            <a:r>
              <a:rPr lang="es-ES" altLang="es-ES" sz="2400" b="1" dirty="0" smtClean="0"/>
              <a:t>2021</a:t>
            </a:r>
            <a:endParaRPr lang="es-ES" altLang="es-ES" sz="2400" b="1" dirty="0"/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s-ES" altLang="es-ES" sz="2400" dirty="0"/>
          </a:p>
        </p:txBody>
      </p:sp>
      <p:sp>
        <p:nvSpPr>
          <p:cNvPr id="5" name="CuadroTexto 3"/>
          <p:cNvSpPr txBox="1">
            <a:spLocks noChangeArrowheads="1"/>
          </p:cNvSpPr>
          <p:nvPr/>
        </p:nvSpPr>
        <p:spPr bwMode="auto">
          <a:xfrm>
            <a:off x="611188" y="1390306"/>
            <a:ext cx="806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"/>
            <a:r>
              <a:rPr lang="es-ES" altLang="es-ES" b="1" dirty="0" smtClean="0">
                <a:latin typeface="Century Gothic" panose="020B0502020202020204" pitchFamily="34" charset="0"/>
              </a:rPr>
              <a:t>EVOLUCIÓN SANIDAD 2015/2021</a:t>
            </a:r>
            <a:endParaRPr lang="es-ES" altLang="es-ES" b="1" i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781402"/>
              </p:ext>
            </p:extLst>
          </p:nvPr>
        </p:nvGraphicFramePr>
        <p:xfrm>
          <a:off x="179164" y="1658215"/>
          <a:ext cx="8785671" cy="3541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60363" y="5516563"/>
            <a:ext cx="81946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720725" algn="l"/>
              </a:tabLst>
              <a:defRPr/>
            </a:pPr>
            <a:r>
              <a:rPr lang="es-ES" altLang="es-ES" kern="0" dirty="0">
                <a:latin typeface="Century Gothic" pitchFamily="34" charset="0"/>
              </a:rPr>
              <a:t>Desde 2015 el gasto en Educación se ha incrementado en </a:t>
            </a:r>
            <a:r>
              <a:rPr lang="es-ES" altLang="es-ES" kern="0" dirty="0" smtClean="0">
                <a:latin typeface="Century Gothic" pitchFamily="34" charset="0"/>
              </a:rPr>
              <a:t>120 </a:t>
            </a:r>
            <a:r>
              <a:rPr lang="es-ES" altLang="es-ES" kern="0" dirty="0">
                <a:latin typeface="Century Gothic" pitchFamily="34" charset="0"/>
              </a:rPr>
              <a:t>millones de euros.</a:t>
            </a:r>
            <a:endParaRPr lang="es-ES" altLang="es-ES" b="1" kern="0" dirty="0">
              <a:latin typeface="Century Gothic" pitchFamily="34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0725" algn="l"/>
              </a:tabLst>
              <a:defRPr/>
            </a:pPr>
            <a:endParaRPr lang="es-ES" altLang="es-ES" kern="0" dirty="0">
              <a:solidFill>
                <a:srgbClr val="336699"/>
              </a:solidFill>
              <a:latin typeface="Century Gothic" pitchFamily="34" charset="0"/>
            </a:endParaRPr>
          </a:p>
        </p:txBody>
      </p:sp>
      <p:sp>
        <p:nvSpPr>
          <p:cNvPr id="44035" name="Rectangle 50"/>
          <p:cNvSpPr>
            <a:spLocks noChangeArrowheads="1"/>
          </p:cNvSpPr>
          <p:nvPr/>
        </p:nvSpPr>
        <p:spPr bwMode="auto">
          <a:xfrm>
            <a:off x="611188" y="404813"/>
            <a:ext cx="806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s-ES" sz="2400" b="1" dirty="0"/>
              <a:t>Proyecto de Presupuestos de Cantabria </a:t>
            </a:r>
            <a:r>
              <a:rPr lang="es-ES" altLang="es-ES" sz="2400" b="1" dirty="0" smtClean="0"/>
              <a:t>2021</a:t>
            </a:r>
            <a:endParaRPr lang="es-ES" altLang="es-ES" sz="2400" b="1" dirty="0"/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s-ES" altLang="es-ES" sz="2400" dirty="0"/>
          </a:p>
        </p:txBody>
      </p:sp>
      <p:sp>
        <p:nvSpPr>
          <p:cNvPr id="6" name="CuadroTexto 3"/>
          <p:cNvSpPr txBox="1">
            <a:spLocks noChangeArrowheads="1"/>
          </p:cNvSpPr>
          <p:nvPr/>
        </p:nvSpPr>
        <p:spPr bwMode="auto">
          <a:xfrm>
            <a:off x="611188" y="1390306"/>
            <a:ext cx="806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"/>
            <a:r>
              <a:rPr lang="es-ES" altLang="es-ES" b="1" dirty="0" smtClean="0">
                <a:latin typeface="Century Gothic" panose="020B0502020202020204" pitchFamily="34" charset="0"/>
              </a:rPr>
              <a:t>EVOLUCIÓN EDUCACIÓN 2015/2021</a:t>
            </a:r>
            <a:endParaRPr lang="es-ES" altLang="es-ES" b="1" i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909366"/>
              </p:ext>
            </p:extLst>
          </p:nvPr>
        </p:nvGraphicFramePr>
        <p:xfrm>
          <a:off x="179164" y="1658215"/>
          <a:ext cx="8785671" cy="3541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912932"/>
              </p:ext>
            </p:extLst>
          </p:nvPr>
        </p:nvGraphicFramePr>
        <p:xfrm>
          <a:off x="107504" y="1658215"/>
          <a:ext cx="8784976" cy="4507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ángulo 3"/>
          <p:cNvSpPr/>
          <p:nvPr/>
        </p:nvSpPr>
        <p:spPr>
          <a:xfrm>
            <a:off x="360363" y="5516563"/>
            <a:ext cx="81946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720725" algn="l"/>
              </a:tabLst>
              <a:defRPr/>
            </a:pPr>
            <a:r>
              <a:rPr lang="es-ES" altLang="es-ES" kern="0" dirty="0">
                <a:latin typeface="Century Gothic" pitchFamily="34" charset="0"/>
              </a:rPr>
              <a:t>Desde 2015 el gasto </a:t>
            </a:r>
            <a:r>
              <a:rPr lang="es-ES" altLang="es-ES" kern="0" dirty="0" smtClean="0">
                <a:latin typeface="Century Gothic" pitchFamily="34" charset="0"/>
              </a:rPr>
              <a:t>en Servicios Sociales y Promoción Social se ha incrementado en 42 millones de euros.</a:t>
            </a:r>
            <a:endParaRPr lang="es-ES" altLang="es-ES" kern="0" dirty="0">
              <a:solidFill>
                <a:srgbClr val="336699"/>
              </a:solidFill>
              <a:latin typeface="Century Gothic" pitchFamily="34" charset="0"/>
            </a:endParaRPr>
          </a:p>
        </p:txBody>
      </p:sp>
      <p:sp>
        <p:nvSpPr>
          <p:cNvPr id="44035" name="Rectangle 50"/>
          <p:cNvSpPr>
            <a:spLocks noChangeArrowheads="1"/>
          </p:cNvSpPr>
          <p:nvPr/>
        </p:nvSpPr>
        <p:spPr bwMode="auto">
          <a:xfrm>
            <a:off x="611188" y="404813"/>
            <a:ext cx="806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s-ES" sz="2400" b="1" dirty="0"/>
              <a:t>Proyecto de Presupuestos de Cantabria </a:t>
            </a:r>
            <a:r>
              <a:rPr lang="es-ES" altLang="es-ES" sz="2400" b="1" dirty="0" smtClean="0"/>
              <a:t>2021</a:t>
            </a:r>
            <a:endParaRPr lang="es-ES" altLang="es-ES" sz="2400" b="1" dirty="0"/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s-ES" altLang="es-ES" sz="2400" dirty="0"/>
          </a:p>
        </p:txBody>
      </p:sp>
      <p:sp>
        <p:nvSpPr>
          <p:cNvPr id="6" name="CuadroTexto 3"/>
          <p:cNvSpPr txBox="1">
            <a:spLocks noChangeArrowheads="1"/>
          </p:cNvSpPr>
          <p:nvPr/>
        </p:nvSpPr>
        <p:spPr bwMode="auto">
          <a:xfrm>
            <a:off x="611188" y="1390306"/>
            <a:ext cx="806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"/>
            <a:r>
              <a:rPr lang="es-ES" altLang="es-ES" b="1" dirty="0" smtClean="0">
                <a:latin typeface="Century Gothic" panose="020B0502020202020204" pitchFamily="34" charset="0"/>
              </a:rPr>
              <a:t>EVOLUCIÓN SERVICIOS SOCIALES Y PROMOCIÓN SOCIAL 2015/2021</a:t>
            </a:r>
            <a:endParaRPr lang="es-ES" altLang="es-ES" b="1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20775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60363" y="5300663"/>
            <a:ext cx="81946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720725" algn="l"/>
              </a:tabLst>
              <a:defRPr/>
            </a:pPr>
            <a:endParaRPr lang="es-ES" altLang="es-ES" b="1" kern="0" dirty="0">
              <a:latin typeface="Century Gothic" pitchFamily="34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0725" algn="l"/>
              </a:tabLst>
              <a:defRPr/>
            </a:pPr>
            <a:endParaRPr lang="es-ES" altLang="es-ES" kern="0" dirty="0">
              <a:solidFill>
                <a:srgbClr val="336699"/>
              </a:solidFill>
              <a:latin typeface="Century Gothic" pitchFamily="34" charset="0"/>
            </a:endParaRPr>
          </a:p>
        </p:txBody>
      </p:sp>
      <p:sp>
        <p:nvSpPr>
          <p:cNvPr id="39939" name="Rectangle 50"/>
          <p:cNvSpPr>
            <a:spLocks noChangeArrowheads="1"/>
          </p:cNvSpPr>
          <p:nvPr/>
        </p:nvSpPr>
        <p:spPr bwMode="auto">
          <a:xfrm>
            <a:off x="611188" y="404813"/>
            <a:ext cx="806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s-ES" sz="2400" b="1" dirty="0"/>
              <a:t>Proyecto de Presupuestos de Cantabria </a:t>
            </a:r>
            <a:r>
              <a:rPr lang="es-ES" altLang="es-ES" sz="2400" b="1" dirty="0" smtClean="0"/>
              <a:t>2021</a:t>
            </a:r>
            <a:endParaRPr lang="es-ES" altLang="es-ES" sz="2400" b="1" dirty="0"/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s-ES" altLang="es-ES" sz="2400" dirty="0"/>
          </a:p>
        </p:txBody>
      </p:sp>
      <p:sp>
        <p:nvSpPr>
          <p:cNvPr id="6" name="CuadroTexto 3"/>
          <p:cNvSpPr txBox="1">
            <a:spLocks noChangeArrowheads="1"/>
          </p:cNvSpPr>
          <p:nvPr/>
        </p:nvSpPr>
        <p:spPr bwMode="auto">
          <a:xfrm>
            <a:off x="611188" y="1390306"/>
            <a:ext cx="806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"/>
            <a:r>
              <a:rPr lang="es-ES" altLang="es-ES" b="1" dirty="0" smtClean="0">
                <a:latin typeface="Century Gothic" panose="020B0502020202020204" pitchFamily="34" charset="0"/>
              </a:rPr>
              <a:t>DISTRIBUCIÓN DE LAS ACTUACIONES </a:t>
            </a:r>
            <a:r>
              <a:rPr lang="es-ES" altLang="es-ES" b="1" dirty="0">
                <a:latin typeface="Century Gothic" panose="020B0502020202020204" pitchFamily="34" charset="0"/>
              </a:rPr>
              <a:t>DE CARÁCTER </a:t>
            </a:r>
            <a:r>
              <a:rPr lang="es-ES" altLang="es-ES" b="1" dirty="0" smtClean="0">
                <a:latin typeface="Century Gothic" panose="020B0502020202020204" pitchFamily="34" charset="0"/>
              </a:rPr>
              <a:t>ECONÓMICO</a:t>
            </a:r>
            <a:endParaRPr lang="es-ES" altLang="es-ES" b="1" i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0612872"/>
              </p:ext>
            </p:extLst>
          </p:nvPr>
        </p:nvGraphicFramePr>
        <p:xfrm>
          <a:off x="179512" y="1871662"/>
          <a:ext cx="8731125" cy="4221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792912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0"/>
          <p:cNvSpPr>
            <a:spLocks noChangeArrowheads="1"/>
          </p:cNvSpPr>
          <p:nvPr/>
        </p:nvSpPr>
        <p:spPr bwMode="auto">
          <a:xfrm>
            <a:off x="611188" y="404813"/>
            <a:ext cx="806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s-ES" sz="2400" b="1" dirty="0"/>
              <a:t>Proyecto de Presupuestos de Cantabria </a:t>
            </a:r>
            <a:r>
              <a:rPr lang="es-ES" altLang="es-ES" sz="2400" b="1" dirty="0" smtClean="0"/>
              <a:t>2021</a:t>
            </a:r>
            <a:endParaRPr lang="es-ES" altLang="es-ES" sz="2400" b="1" dirty="0"/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s-ES" altLang="es-ES" sz="24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324025"/>
              </p:ext>
            </p:extLst>
          </p:nvPr>
        </p:nvGraphicFramePr>
        <p:xfrm>
          <a:off x="107504" y="2036637"/>
          <a:ext cx="8964491" cy="37853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4224277379"/>
                    </a:ext>
                  </a:extLst>
                </a:gridCol>
                <a:gridCol w="901220">
                  <a:extLst>
                    <a:ext uri="{9D8B030D-6E8A-4147-A177-3AD203B41FA5}">
                      <a16:colId xmlns:a16="http://schemas.microsoft.com/office/drawing/2014/main" val="1711077830"/>
                    </a:ext>
                  </a:extLst>
                </a:gridCol>
                <a:gridCol w="962686">
                  <a:extLst>
                    <a:ext uri="{9D8B030D-6E8A-4147-A177-3AD203B41FA5}">
                      <a16:colId xmlns:a16="http://schemas.microsoft.com/office/drawing/2014/main" val="4176516118"/>
                    </a:ext>
                  </a:extLst>
                </a:gridCol>
                <a:gridCol w="962686">
                  <a:extLst>
                    <a:ext uri="{9D8B030D-6E8A-4147-A177-3AD203B41FA5}">
                      <a16:colId xmlns:a16="http://schemas.microsoft.com/office/drawing/2014/main" val="807961685"/>
                    </a:ext>
                  </a:extLst>
                </a:gridCol>
                <a:gridCol w="962686">
                  <a:extLst>
                    <a:ext uri="{9D8B030D-6E8A-4147-A177-3AD203B41FA5}">
                      <a16:colId xmlns:a16="http://schemas.microsoft.com/office/drawing/2014/main" val="1288365864"/>
                    </a:ext>
                  </a:extLst>
                </a:gridCol>
                <a:gridCol w="962686">
                  <a:extLst>
                    <a:ext uri="{9D8B030D-6E8A-4147-A177-3AD203B41FA5}">
                      <a16:colId xmlns:a16="http://schemas.microsoft.com/office/drawing/2014/main" val="1726473560"/>
                    </a:ext>
                  </a:extLst>
                </a:gridCol>
                <a:gridCol w="962686">
                  <a:extLst>
                    <a:ext uri="{9D8B030D-6E8A-4147-A177-3AD203B41FA5}">
                      <a16:colId xmlns:a16="http://schemas.microsoft.com/office/drawing/2014/main" val="3332967599"/>
                    </a:ext>
                  </a:extLst>
                </a:gridCol>
                <a:gridCol w="962686">
                  <a:extLst>
                    <a:ext uri="{9D8B030D-6E8A-4147-A177-3AD203B41FA5}">
                      <a16:colId xmlns:a16="http://schemas.microsoft.com/office/drawing/2014/main" val="1787824493"/>
                    </a:ext>
                  </a:extLst>
                </a:gridCol>
                <a:gridCol w="702979">
                  <a:extLst>
                    <a:ext uri="{9D8B030D-6E8A-4147-A177-3AD203B41FA5}">
                      <a16:colId xmlns:a16="http://schemas.microsoft.com/office/drawing/2014/main" val="1546321772"/>
                    </a:ext>
                  </a:extLst>
                </a:gridCol>
              </a:tblGrid>
              <a:tr h="70610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ES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b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2015</a:t>
                      </a:r>
                      <a:endParaRPr lang="es-ES" sz="1100" b="1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2016</a:t>
                      </a:r>
                      <a:endParaRPr lang="es-ES" sz="1100" b="1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2017</a:t>
                      </a:r>
                      <a:endParaRPr lang="es-ES" sz="1100" b="1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2018</a:t>
                      </a:r>
                      <a:endParaRPr lang="es-ES" sz="1100" b="1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2019</a:t>
                      </a:r>
                      <a:endParaRPr lang="es-ES" sz="1100" b="1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2020</a:t>
                      </a:r>
                      <a:endParaRPr lang="es-ES" sz="1100" b="1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2021</a:t>
                      </a:r>
                      <a:endParaRPr lang="es-ES" sz="1100" b="1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% 2015/2021</a:t>
                      </a:r>
                      <a:endParaRPr lang="es-ES" sz="1100" b="1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42" marR="6742" marT="6742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519728"/>
                  </a:ext>
                </a:extLst>
              </a:tr>
              <a:tr h="47023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Agricultura, Pesca y Alimentación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40.822.595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44.483.357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50.533.367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51.413.695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52.806.344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55.900.822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61.851.946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51,51%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50049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Industria y Energía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30.270.910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22.327.803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22.608.369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23.372.521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23.503.790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23.917.708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35.710.817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17,97%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3130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Comercio, Turismo y Pymes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10.457.008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8.818.802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17.357.040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18.096.447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18.169.173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18.439.237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21.193.181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102,67%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421946"/>
                  </a:ext>
                </a:extLst>
              </a:tr>
              <a:tr h="303267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Infraestructuras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199.140.828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203.749.389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229.848.204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237.672.102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250.246.865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230.529.752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239.160.170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20,10%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766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Investigación, Desarrollo e Innovación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8.311.860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4.070.631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8.122.705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8.261.360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8.697.745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13.300.304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28.374.916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241,38%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56095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Otras Actuaciones de Carácter Económico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34.997.638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32.330.468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32.171.806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32.916.246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34.022.798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53.368.623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55.312.513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58,05%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972636"/>
                  </a:ext>
                </a:extLst>
              </a:tr>
              <a:tr h="361524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 Área de Gasto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324.000.839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315.780.450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360.641.491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371.732.371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387.446.715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395.456.446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441.603.543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36,30%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2593443"/>
                  </a:ext>
                </a:extLst>
              </a:tr>
            </a:tbl>
          </a:graphicData>
        </a:graphic>
      </p:graphicFrame>
      <p:sp>
        <p:nvSpPr>
          <p:cNvPr id="7" name="CuadroTexto 3"/>
          <p:cNvSpPr txBox="1">
            <a:spLocks noChangeArrowheads="1"/>
          </p:cNvSpPr>
          <p:nvPr/>
        </p:nvSpPr>
        <p:spPr bwMode="auto">
          <a:xfrm>
            <a:off x="611188" y="1390306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"/>
            <a:r>
              <a:rPr lang="es-ES" altLang="es-ES" b="1" dirty="0" smtClean="0">
                <a:latin typeface="Century Gothic" panose="020B0502020202020204" pitchFamily="34" charset="0"/>
              </a:rPr>
              <a:t>CUADRO COMPARATIVO ÁREAS DE GASTO 4 (ACTUACIONES DE CARÁCTER ECONÓMICO) 2015/2021</a:t>
            </a:r>
            <a:endParaRPr lang="es-ES" altLang="es-ES" b="1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59056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60363" y="5300663"/>
            <a:ext cx="81946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720725" algn="l"/>
              </a:tabLst>
              <a:defRPr/>
            </a:pPr>
            <a:endParaRPr lang="es-ES" altLang="es-ES" b="1" kern="0" dirty="0">
              <a:latin typeface="Century Gothic" pitchFamily="34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0725" algn="l"/>
              </a:tabLst>
              <a:defRPr/>
            </a:pPr>
            <a:endParaRPr lang="es-ES" altLang="es-ES" kern="0" dirty="0">
              <a:solidFill>
                <a:srgbClr val="336699"/>
              </a:solidFill>
              <a:latin typeface="Century Gothic" pitchFamily="34" charset="0"/>
            </a:endParaRPr>
          </a:p>
        </p:txBody>
      </p:sp>
      <p:sp>
        <p:nvSpPr>
          <p:cNvPr id="39939" name="Rectangle 50"/>
          <p:cNvSpPr>
            <a:spLocks noChangeArrowheads="1"/>
          </p:cNvSpPr>
          <p:nvPr/>
        </p:nvSpPr>
        <p:spPr bwMode="auto">
          <a:xfrm>
            <a:off x="611188" y="404813"/>
            <a:ext cx="806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s-ES" sz="2400" b="1" dirty="0"/>
              <a:t>Proyecto de Presupuestos de Cantabria </a:t>
            </a:r>
            <a:r>
              <a:rPr lang="es-ES" altLang="es-ES" sz="2400" b="1" dirty="0" smtClean="0"/>
              <a:t>2021</a:t>
            </a:r>
            <a:endParaRPr lang="es-ES" altLang="es-ES" sz="2400" b="1" dirty="0"/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s-ES" altLang="es-ES" sz="2400" dirty="0"/>
          </a:p>
        </p:txBody>
      </p:sp>
      <p:sp>
        <p:nvSpPr>
          <p:cNvPr id="6" name="CuadroTexto 3"/>
          <p:cNvSpPr txBox="1">
            <a:spLocks noChangeArrowheads="1"/>
          </p:cNvSpPr>
          <p:nvPr/>
        </p:nvSpPr>
        <p:spPr bwMode="auto">
          <a:xfrm>
            <a:off x="611188" y="1390306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"/>
            <a:r>
              <a:rPr lang="es-ES" altLang="es-ES" b="1" dirty="0" smtClean="0">
                <a:latin typeface="Century Gothic" panose="020B0502020202020204" pitchFamily="34" charset="0"/>
              </a:rPr>
              <a:t>CRECIMIENTO ANUAL ACTUACIONES </a:t>
            </a:r>
            <a:r>
              <a:rPr lang="es-ES" altLang="es-ES" b="1" dirty="0">
                <a:latin typeface="Century Gothic" panose="020B0502020202020204" pitchFamily="34" charset="0"/>
              </a:rPr>
              <a:t>DE CARÁCTER ECONÓMICO </a:t>
            </a:r>
            <a:r>
              <a:rPr lang="es-ES" altLang="es-ES" b="1" dirty="0" smtClean="0">
                <a:latin typeface="Century Gothic" panose="020B0502020202020204" pitchFamily="34" charset="0"/>
              </a:rPr>
              <a:t>2020/2021</a:t>
            </a:r>
            <a:endParaRPr lang="es-ES" altLang="es-ES" b="1" i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763496"/>
              </p:ext>
            </p:extLst>
          </p:nvPr>
        </p:nvGraphicFramePr>
        <p:xfrm>
          <a:off x="527050" y="2036638"/>
          <a:ext cx="8148638" cy="3479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ángulo 7"/>
          <p:cNvSpPr/>
          <p:nvPr/>
        </p:nvSpPr>
        <p:spPr>
          <a:xfrm>
            <a:off x="360363" y="5516563"/>
            <a:ext cx="81946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720725" algn="l"/>
              </a:tabLst>
              <a:defRPr/>
            </a:pPr>
            <a:r>
              <a:rPr lang="es-ES" altLang="es-ES" kern="0" dirty="0" smtClean="0">
                <a:latin typeface="Century Gothic" pitchFamily="34" charset="0"/>
              </a:rPr>
              <a:t>En 2021 destaca el crecimiento de la política de Investigación, Desarrollo e Innovación (113%).</a:t>
            </a:r>
            <a:endParaRPr lang="es-ES" altLang="es-ES" b="1" kern="0" dirty="0">
              <a:latin typeface="Century Gothic" pitchFamily="34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0725" algn="l"/>
              </a:tabLst>
              <a:defRPr/>
            </a:pPr>
            <a:endParaRPr lang="es-ES" altLang="es-ES" kern="0" dirty="0">
              <a:solidFill>
                <a:srgbClr val="33669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60363" y="5300663"/>
            <a:ext cx="81946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720725" algn="l"/>
              </a:tabLst>
              <a:defRPr/>
            </a:pPr>
            <a:endParaRPr lang="es-ES" altLang="es-ES" b="1" kern="0" dirty="0">
              <a:latin typeface="Century Gothic" pitchFamily="34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0725" algn="l"/>
              </a:tabLst>
              <a:defRPr/>
            </a:pPr>
            <a:endParaRPr lang="es-ES" altLang="es-ES" kern="0" dirty="0">
              <a:solidFill>
                <a:srgbClr val="336699"/>
              </a:solidFill>
              <a:latin typeface="Century Gothic" pitchFamily="34" charset="0"/>
            </a:endParaRPr>
          </a:p>
        </p:txBody>
      </p:sp>
      <p:sp>
        <p:nvSpPr>
          <p:cNvPr id="39939" name="Rectangle 50"/>
          <p:cNvSpPr>
            <a:spLocks noChangeArrowheads="1"/>
          </p:cNvSpPr>
          <p:nvPr/>
        </p:nvSpPr>
        <p:spPr bwMode="auto">
          <a:xfrm>
            <a:off x="611188" y="404813"/>
            <a:ext cx="806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s-ES" sz="2400" b="1" dirty="0"/>
              <a:t>Proyecto de Presupuestos de Cantabria </a:t>
            </a:r>
            <a:r>
              <a:rPr lang="es-ES" altLang="es-ES" sz="2400" b="1" dirty="0" smtClean="0"/>
              <a:t>2021</a:t>
            </a:r>
            <a:endParaRPr lang="es-ES" altLang="es-ES" sz="2400" b="1" dirty="0"/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s-ES" altLang="es-ES" sz="2400" dirty="0"/>
          </a:p>
        </p:txBody>
      </p:sp>
      <p:sp>
        <p:nvSpPr>
          <p:cNvPr id="6" name="CuadroTexto 3"/>
          <p:cNvSpPr txBox="1">
            <a:spLocks noChangeArrowheads="1"/>
          </p:cNvSpPr>
          <p:nvPr/>
        </p:nvSpPr>
        <p:spPr bwMode="auto">
          <a:xfrm>
            <a:off x="611188" y="1390306"/>
            <a:ext cx="806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"/>
            <a:r>
              <a:rPr lang="es-ES" altLang="es-ES" b="1" dirty="0" smtClean="0">
                <a:latin typeface="Century Gothic" panose="020B0502020202020204" pitchFamily="34" charset="0"/>
              </a:rPr>
              <a:t>EVOLUCIÓN </a:t>
            </a:r>
            <a:r>
              <a:rPr lang="es-ES" altLang="es-ES" b="1" dirty="0">
                <a:latin typeface="Century Gothic" panose="020B0502020202020204" pitchFamily="34" charset="0"/>
              </a:rPr>
              <a:t>INVESTIGACIÓN, DESARROLLO E </a:t>
            </a:r>
            <a:r>
              <a:rPr lang="es-ES" altLang="es-ES" b="1" dirty="0" smtClean="0">
                <a:latin typeface="Century Gothic" panose="020B0502020202020204" pitchFamily="34" charset="0"/>
              </a:rPr>
              <a:t>INNOVACIÓN 2015/2021</a:t>
            </a:r>
            <a:endParaRPr lang="es-ES" altLang="es-ES" b="1" i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5271236"/>
              </p:ext>
            </p:extLst>
          </p:nvPr>
        </p:nvGraphicFramePr>
        <p:xfrm>
          <a:off x="107504" y="1700808"/>
          <a:ext cx="8712967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ángulo 6"/>
          <p:cNvSpPr/>
          <p:nvPr/>
        </p:nvSpPr>
        <p:spPr>
          <a:xfrm>
            <a:off x="360363" y="5516563"/>
            <a:ext cx="81946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720725" algn="l"/>
              </a:tabLst>
              <a:defRPr/>
            </a:pPr>
            <a:r>
              <a:rPr lang="es-ES" altLang="es-ES" kern="0" dirty="0">
                <a:latin typeface="Century Gothic" pitchFamily="34" charset="0"/>
              </a:rPr>
              <a:t>Desde 2015 el gasto en </a:t>
            </a:r>
            <a:r>
              <a:rPr lang="es-ES" altLang="es-ES" kern="0" dirty="0" smtClean="0">
                <a:latin typeface="Century Gothic" pitchFamily="34" charset="0"/>
              </a:rPr>
              <a:t>Investigación, Desarrollo e Innovación se </a:t>
            </a:r>
            <a:r>
              <a:rPr lang="es-ES" altLang="es-ES" kern="0" dirty="0">
                <a:latin typeface="Century Gothic" pitchFamily="34" charset="0"/>
              </a:rPr>
              <a:t>ha incrementado en </a:t>
            </a:r>
            <a:r>
              <a:rPr lang="es-ES" altLang="es-ES" kern="0" dirty="0" smtClean="0">
                <a:latin typeface="Century Gothic" pitchFamily="34" charset="0"/>
              </a:rPr>
              <a:t>20 </a:t>
            </a:r>
            <a:r>
              <a:rPr lang="es-ES" altLang="es-ES" kern="0" dirty="0">
                <a:latin typeface="Century Gothic" pitchFamily="34" charset="0"/>
              </a:rPr>
              <a:t>millones de euros.</a:t>
            </a:r>
            <a:endParaRPr lang="es-ES" altLang="es-ES" b="1" kern="0" dirty="0">
              <a:latin typeface="Century Gothic" pitchFamily="34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0725" algn="l"/>
              </a:tabLst>
              <a:defRPr/>
            </a:pPr>
            <a:endParaRPr lang="es-ES" altLang="es-ES" kern="0" dirty="0">
              <a:solidFill>
                <a:srgbClr val="336699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46434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60363" y="5300663"/>
            <a:ext cx="81946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720725" algn="l"/>
              </a:tabLst>
              <a:defRPr/>
            </a:pPr>
            <a:endParaRPr lang="es-ES" altLang="es-ES" b="1" kern="0" dirty="0">
              <a:latin typeface="Century Gothic" pitchFamily="34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0725" algn="l"/>
              </a:tabLst>
              <a:defRPr/>
            </a:pPr>
            <a:endParaRPr lang="es-ES" altLang="es-ES" kern="0" dirty="0">
              <a:solidFill>
                <a:srgbClr val="336699"/>
              </a:solidFill>
              <a:latin typeface="Century Gothic" pitchFamily="34" charset="0"/>
            </a:endParaRPr>
          </a:p>
        </p:txBody>
      </p:sp>
      <p:sp>
        <p:nvSpPr>
          <p:cNvPr id="39939" name="Rectangle 50"/>
          <p:cNvSpPr>
            <a:spLocks noChangeArrowheads="1"/>
          </p:cNvSpPr>
          <p:nvPr/>
        </p:nvSpPr>
        <p:spPr bwMode="auto">
          <a:xfrm>
            <a:off x="611188" y="404813"/>
            <a:ext cx="806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s-ES" sz="2400" b="1" dirty="0"/>
              <a:t>Proyecto de Presupuestos de Cantabria </a:t>
            </a:r>
            <a:r>
              <a:rPr lang="es-ES" altLang="es-ES" sz="2400" b="1" dirty="0" smtClean="0"/>
              <a:t>2021</a:t>
            </a:r>
            <a:endParaRPr lang="es-ES" altLang="es-ES" sz="2400" b="1" dirty="0"/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s-ES" altLang="es-ES" sz="2400" dirty="0"/>
          </a:p>
        </p:txBody>
      </p:sp>
      <p:sp>
        <p:nvSpPr>
          <p:cNvPr id="6" name="CuadroTexto 3"/>
          <p:cNvSpPr txBox="1">
            <a:spLocks noChangeArrowheads="1"/>
          </p:cNvSpPr>
          <p:nvPr/>
        </p:nvSpPr>
        <p:spPr bwMode="auto">
          <a:xfrm>
            <a:off x="611188" y="1390306"/>
            <a:ext cx="806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"/>
            <a:r>
              <a:rPr lang="es-ES" altLang="es-ES" b="1" dirty="0">
                <a:latin typeface="Century Gothic" panose="020B0502020202020204" pitchFamily="34" charset="0"/>
              </a:rPr>
              <a:t>EVOLUCIÓN AGRICULTURA, PESCA Y </a:t>
            </a:r>
            <a:r>
              <a:rPr lang="es-ES" altLang="es-ES" b="1" dirty="0" smtClean="0">
                <a:latin typeface="Century Gothic" panose="020B0502020202020204" pitchFamily="34" charset="0"/>
              </a:rPr>
              <a:t>ALIMENTACIÓN 2015/2021</a:t>
            </a:r>
            <a:endParaRPr lang="es-ES" altLang="es-ES" b="1" i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69399"/>
              </p:ext>
            </p:extLst>
          </p:nvPr>
        </p:nvGraphicFramePr>
        <p:xfrm>
          <a:off x="107504" y="1484784"/>
          <a:ext cx="8712969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ángulo 6"/>
          <p:cNvSpPr/>
          <p:nvPr/>
        </p:nvSpPr>
        <p:spPr>
          <a:xfrm>
            <a:off x="360363" y="5516563"/>
            <a:ext cx="81946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720725" algn="l"/>
              </a:tabLst>
              <a:defRPr/>
            </a:pPr>
            <a:r>
              <a:rPr lang="es-ES" altLang="es-ES" kern="0" dirty="0">
                <a:latin typeface="Century Gothic" pitchFamily="34" charset="0"/>
              </a:rPr>
              <a:t>Desde 2015 el gasto en </a:t>
            </a:r>
            <a:r>
              <a:rPr lang="es-ES" altLang="es-ES" kern="0" dirty="0" smtClean="0">
                <a:latin typeface="Century Gothic" pitchFamily="34" charset="0"/>
              </a:rPr>
              <a:t>Agricultura, Pesca y Alimentación se </a:t>
            </a:r>
            <a:r>
              <a:rPr lang="es-ES" altLang="es-ES" kern="0" dirty="0">
                <a:latin typeface="Century Gothic" pitchFamily="34" charset="0"/>
              </a:rPr>
              <a:t>ha incrementado en </a:t>
            </a:r>
            <a:r>
              <a:rPr lang="es-ES" altLang="es-ES" kern="0" dirty="0" smtClean="0">
                <a:latin typeface="Century Gothic" pitchFamily="34" charset="0"/>
              </a:rPr>
              <a:t>21 </a:t>
            </a:r>
            <a:r>
              <a:rPr lang="es-ES" altLang="es-ES" kern="0" dirty="0">
                <a:latin typeface="Century Gothic" pitchFamily="34" charset="0"/>
              </a:rPr>
              <a:t>millones de </a:t>
            </a:r>
            <a:r>
              <a:rPr lang="es-ES" altLang="es-ES" kern="0" dirty="0" smtClean="0">
                <a:latin typeface="Century Gothic" pitchFamily="34" charset="0"/>
              </a:rPr>
              <a:t>euros.</a:t>
            </a:r>
            <a:endParaRPr lang="es-ES" altLang="es-ES" b="1" kern="0" dirty="0">
              <a:latin typeface="Century Gothic" pitchFamily="34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0725" algn="l"/>
              </a:tabLst>
              <a:defRPr/>
            </a:pPr>
            <a:endParaRPr lang="es-ES" altLang="es-ES" kern="0" dirty="0">
              <a:solidFill>
                <a:srgbClr val="336699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9743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0"/>
          <p:cNvSpPr>
            <a:spLocks noChangeArrowheads="1"/>
          </p:cNvSpPr>
          <p:nvPr/>
        </p:nvSpPr>
        <p:spPr bwMode="auto">
          <a:xfrm>
            <a:off x="611188" y="404813"/>
            <a:ext cx="806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s-ES" sz="2400" b="1"/>
              <a:t>Proyecto de Presupuestos de Cantabria 2021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s-ES" altLang="es-ES" sz="2400"/>
          </a:p>
        </p:txBody>
      </p:sp>
      <p:sp>
        <p:nvSpPr>
          <p:cNvPr id="5" name="Rectángulo 4"/>
          <p:cNvSpPr/>
          <p:nvPr/>
        </p:nvSpPr>
        <p:spPr>
          <a:xfrm>
            <a:off x="684213" y="1268413"/>
            <a:ext cx="7848600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tabLst>
                <a:tab pos="720725" algn="l"/>
              </a:tabLst>
              <a:defRPr/>
            </a:pPr>
            <a:r>
              <a:rPr lang="es-ES" altLang="es-ES" kern="0" dirty="0">
                <a:latin typeface="Century Gothic" pitchFamily="34" charset="0"/>
              </a:rPr>
              <a:t>Este presupuesto se ha realizado en un contexto muy complicado, con una caída del PIB por la crisis generada por la COVID-19 sin precedentes, tanto en el primer (-4,7%) como en el segundo trimestre (-13,5%). No obstante, dicha caída es significativamente inferior a la registrada por la economía española.</a:t>
            </a:r>
          </a:p>
        </p:txBody>
      </p:sp>
      <p:pic>
        <p:nvPicPr>
          <p:cNvPr id="9220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778150"/>
            <a:ext cx="5905500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597281"/>
              </p:ext>
            </p:extLst>
          </p:nvPr>
        </p:nvGraphicFramePr>
        <p:xfrm>
          <a:off x="179512" y="1417726"/>
          <a:ext cx="8784976" cy="4675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ángulo 3"/>
          <p:cNvSpPr/>
          <p:nvPr/>
        </p:nvSpPr>
        <p:spPr>
          <a:xfrm>
            <a:off x="360363" y="5300663"/>
            <a:ext cx="81946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720725" algn="l"/>
              </a:tabLst>
              <a:defRPr/>
            </a:pPr>
            <a:endParaRPr lang="es-ES" altLang="es-ES" b="1" kern="0" dirty="0">
              <a:latin typeface="Century Gothic" pitchFamily="34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0725" algn="l"/>
              </a:tabLst>
              <a:defRPr/>
            </a:pPr>
            <a:endParaRPr lang="es-ES" altLang="es-ES" kern="0" dirty="0">
              <a:solidFill>
                <a:srgbClr val="336699"/>
              </a:solidFill>
              <a:latin typeface="Century Gothic" pitchFamily="34" charset="0"/>
            </a:endParaRPr>
          </a:p>
        </p:txBody>
      </p:sp>
      <p:sp>
        <p:nvSpPr>
          <p:cNvPr id="39939" name="Rectangle 50"/>
          <p:cNvSpPr>
            <a:spLocks noChangeArrowheads="1"/>
          </p:cNvSpPr>
          <p:nvPr/>
        </p:nvSpPr>
        <p:spPr bwMode="auto">
          <a:xfrm>
            <a:off x="611188" y="404813"/>
            <a:ext cx="806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s-ES" sz="2400" b="1" dirty="0"/>
              <a:t>Proyecto de Presupuestos de Cantabria </a:t>
            </a:r>
            <a:r>
              <a:rPr lang="es-ES" altLang="es-ES" sz="2400" b="1" dirty="0" smtClean="0"/>
              <a:t>2021</a:t>
            </a:r>
            <a:endParaRPr lang="es-ES" altLang="es-ES" sz="2400" b="1" dirty="0"/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s-ES" altLang="es-ES" sz="2400" dirty="0"/>
          </a:p>
        </p:txBody>
      </p:sp>
      <p:sp>
        <p:nvSpPr>
          <p:cNvPr id="6" name="CuadroTexto 3"/>
          <p:cNvSpPr txBox="1">
            <a:spLocks noChangeArrowheads="1"/>
          </p:cNvSpPr>
          <p:nvPr/>
        </p:nvSpPr>
        <p:spPr bwMode="auto">
          <a:xfrm>
            <a:off x="611188" y="1390306"/>
            <a:ext cx="806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"/>
            <a:r>
              <a:rPr lang="es-ES" altLang="es-ES" b="1" dirty="0" smtClean="0">
                <a:latin typeface="Century Gothic" panose="020B0502020202020204" pitchFamily="34" charset="0"/>
              </a:rPr>
              <a:t>PRINCIPALES APORTACIONES DINERARIAS 2021</a:t>
            </a:r>
            <a:endParaRPr lang="es-ES" altLang="es-ES" b="1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54887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0"/>
          <p:cNvSpPr>
            <a:spLocks noChangeArrowheads="1"/>
          </p:cNvSpPr>
          <p:nvPr/>
        </p:nvSpPr>
        <p:spPr bwMode="auto">
          <a:xfrm>
            <a:off x="611188" y="404813"/>
            <a:ext cx="8064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s-ES" sz="2400" b="1" dirty="0" smtClean="0"/>
              <a:t>Proyecto de Presupuestos de Cantabria 2021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15143" y="1979977"/>
            <a:ext cx="8135938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tabLst>
                <a:tab pos="720725" algn="l"/>
              </a:tabLst>
              <a:defRPr/>
            </a:pPr>
            <a:r>
              <a:rPr lang="es-ES" altLang="es-ES" kern="0" dirty="0" smtClean="0">
                <a:latin typeface="Century Gothic" pitchFamily="34" charset="0"/>
              </a:rPr>
              <a:t>Como </a:t>
            </a:r>
            <a:r>
              <a:rPr lang="es-ES" altLang="es-ES" kern="0" dirty="0">
                <a:latin typeface="Century Gothic" pitchFamily="34" charset="0"/>
              </a:rPr>
              <a:t>consecuencia de la crisis generada por la COVID-19 esperamos un importante aumento de deuda pública de Cantabria 2020.</a:t>
            </a:r>
          </a:p>
          <a:p>
            <a:pPr algn="just" eaLnBrk="1" hangingPunct="1">
              <a:tabLst>
                <a:tab pos="720725" algn="l"/>
              </a:tabLst>
              <a:defRPr/>
            </a:pPr>
            <a:endParaRPr lang="es-ES" altLang="es-ES" kern="0" dirty="0">
              <a:latin typeface="Century Gothic" pitchFamily="34" charset="0"/>
            </a:endParaRPr>
          </a:p>
          <a:p>
            <a:pPr algn="just" eaLnBrk="1" hangingPunct="1">
              <a:tabLst>
                <a:tab pos="720725" algn="l"/>
              </a:tabLst>
              <a:defRPr/>
            </a:pPr>
            <a:r>
              <a:rPr lang="es-ES" altLang="es-ES" kern="0" dirty="0">
                <a:latin typeface="Century Gothic" pitchFamily="34" charset="0"/>
              </a:rPr>
              <a:t>Sin embargo, en 2021 volveremos a la senda descendente de la deuda que se había iniciado en 2019.</a:t>
            </a:r>
          </a:p>
        </p:txBody>
      </p:sp>
      <p:pic>
        <p:nvPicPr>
          <p:cNvPr id="48132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3717925"/>
            <a:ext cx="76104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3"/>
          <p:cNvSpPr txBox="1">
            <a:spLocks noChangeArrowheads="1"/>
          </p:cNvSpPr>
          <p:nvPr/>
        </p:nvSpPr>
        <p:spPr bwMode="auto">
          <a:xfrm>
            <a:off x="611188" y="1390306"/>
            <a:ext cx="806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"/>
            <a:r>
              <a:rPr lang="es-ES" altLang="es-ES" b="1" dirty="0" smtClean="0">
                <a:latin typeface="Century Gothic" panose="020B0502020202020204" pitchFamily="34" charset="0"/>
              </a:rPr>
              <a:t>EVOLUCIÓN DE LA DEUDA PÚBLICA EN CANTABRIA</a:t>
            </a:r>
            <a:endParaRPr lang="es-ES" altLang="es-ES" b="1" i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0"/>
          <p:cNvSpPr>
            <a:spLocks noChangeArrowheads="1"/>
          </p:cNvSpPr>
          <p:nvPr/>
        </p:nvSpPr>
        <p:spPr bwMode="auto">
          <a:xfrm>
            <a:off x="611188" y="404813"/>
            <a:ext cx="806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s-ES" sz="2400" b="1" dirty="0"/>
              <a:t>Proyecto de Presupuestos de Cantabria </a:t>
            </a:r>
            <a:r>
              <a:rPr lang="es-ES" altLang="es-ES" sz="2400" b="1" dirty="0" smtClean="0"/>
              <a:t>2021</a:t>
            </a:r>
            <a:endParaRPr lang="es-ES" altLang="es-ES" sz="2400" b="1" dirty="0"/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s-ES" altLang="es-ES" sz="2400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96847"/>
              </p:ext>
            </p:extLst>
          </p:nvPr>
        </p:nvGraphicFramePr>
        <p:xfrm>
          <a:off x="827584" y="1759638"/>
          <a:ext cx="7704856" cy="4182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3"/>
          <p:cNvSpPr txBox="1">
            <a:spLocks noChangeArrowheads="1"/>
          </p:cNvSpPr>
          <p:nvPr/>
        </p:nvSpPr>
        <p:spPr bwMode="auto">
          <a:xfrm>
            <a:off x="611188" y="1390306"/>
            <a:ext cx="806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"/>
            <a:r>
              <a:rPr lang="es-ES" altLang="es-ES" b="1" dirty="0" smtClean="0">
                <a:latin typeface="Century Gothic" panose="020B0502020202020204" pitchFamily="34" charset="0"/>
              </a:rPr>
              <a:t>EVOLUCIÓN DE LA DEUDA PÚBLICA EN CANTABRIA</a:t>
            </a:r>
            <a:endParaRPr lang="es-ES" altLang="es-ES" b="1" i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0"/>
          <p:cNvSpPr>
            <a:spLocks noChangeArrowheads="1"/>
          </p:cNvSpPr>
          <p:nvPr/>
        </p:nvSpPr>
        <p:spPr bwMode="auto">
          <a:xfrm>
            <a:off x="611188" y="404813"/>
            <a:ext cx="806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s-ES" sz="2400" b="1"/>
              <a:t>Proyecto de Presupuestos de Cantabria 2021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s-ES" altLang="es-ES" sz="2400"/>
          </a:p>
        </p:txBody>
      </p:sp>
      <p:sp>
        <p:nvSpPr>
          <p:cNvPr id="17412" name="CuadroTexto 3"/>
          <p:cNvSpPr txBox="1">
            <a:spLocks noChangeArrowheads="1"/>
          </p:cNvSpPr>
          <p:nvPr/>
        </p:nvSpPr>
        <p:spPr bwMode="auto">
          <a:xfrm>
            <a:off x="610990" y="1411521"/>
            <a:ext cx="82338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fontAlgn="b">
              <a:defRPr b="1">
                <a:latin typeface="Century Gothic" panose="020B0502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s-ES" altLang="es-ES" dirty="0"/>
              <a:t>EL PLAN DE RECUPERACIÓN, TRANSFORMACIÓN Y RESILIENCIA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11188" y="1878327"/>
            <a:ext cx="82804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tabLst>
                <a:tab pos="720725" algn="l"/>
              </a:tabLst>
              <a:defRPr/>
            </a:pPr>
            <a:r>
              <a:rPr lang="es-ES" altLang="es-ES" kern="0" dirty="0" smtClean="0">
                <a:latin typeface="Century Gothic" pitchFamily="34" charset="0"/>
              </a:rPr>
              <a:t>El </a:t>
            </a:r>
            <a:r>
              <a:rPr lang="es-ES" altLang="es-ES" kern="0" dirty="0">
                <a:latin typeface="Century Gothic" pitchFamily="34" charset="0"/>
              </a:rPr>
              <a:t>Gobierno de Cantabria en base a los ejes ya definidos en el PLAN ESPAÑA PUEDE ha generado diferentes estrategias a las que se asocian los diferentes proyectos.</a:t>
            </a:r>
          </a:p>
        </p:txBody>
      </p:sp>
      <p:pic>
        <p:nvPicPr>
          <p:cNvPr id="6" name="Imagen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6" t="2397" r="11986" b="3456"/>
          <a:stretch/>
        </p:blipFill>
        <p:spPr bwMode="auto">
          <a:xfrm>
            <a:off x="610990" y="2850441"/>
            <a:ext cx="4465066" cy="317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076056" y="3269883"/>
            <a:ext cx="37690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tabLst>
                <a:tab pos="720725" algn="l"/>
              </a:tabLst>
              <a:defRPr/>
            </a:pPr>
            <a:r>
              <a:rPr lang="es-ES" altLang="es-ES" kern="0" dirty="0">
                <a:latin typeface="Century Gothic" pitchFamily="34" charset="0"/>
              </a:rPr>
              <a:t>Por prudencia no se ha incluido dentro del límite de gasto los Fondos que se recibirán de la Unión </a:t>
            </a:r>
            <a:r>
              <a:rPr lang="es-ES" altLang="es-ES" kern="0" dirty="0" smtClean="0">
                <a:latin typeface="Century Gothic" pitchFamily="34" charset="0"/>
              </a:rPr>
              <a:t>Europea. No </a:t>
            </a:r>
            <a:r>
              <a:rPr lang="es-ES" altLang="es-ES" kern="0" dirty="0">
                <a:latin typeface="Century Gothic" pitchFamily="34" charset="0"/>
              </a:rPr>
              <a:t>obstante, se irán incorporando al Presupuesto a medida que se vayan canalizando.</a:t>
            </a:r>
          </a:p>
        </p:txBody>
      </p:sp>
    </p:spTree>
    <p:extLst>
      <p:ext uri="{BB962C8B-B14F-4D97-AF65-F5344CB8AC3E}">
        <p14:creationId xmlns:p14="http://schemas.microsoft.com/office/powerpoint/2010/main" val="378372254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0"/>
          <p:cNvSpPr>
            <a:spLocks noChangeArrowheads="1"/>
          </p:cNvSpPr>
          <p:nvPr/>
        </p:nvSpPr>
        <p:spPr bwMode="auto">
          <a:xfrm>
            <a:off x="611188" y="404813"/>
            <a:ext cx="806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s-ES" sz="2400" b="1"/>
              <a:t>Proyecto de Presupuestos de Cantabria 2021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s-ES" altLang="es-ES" sz="2400"/>
          </a:p>
        </p:txBody>
      </p:sp>
      <p:pic>
        <p:nvPicPr>
          <p:cNvPr id="2" name="Imagen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922" y="1628800"/>
            <a:ext cx="3717032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8003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0338" y="2099096"/>
            <a:ext cx="8496300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s-ES" sz="2000" b="1" dirty="0"/>
              <a:t>PROYECTO DE LEY DE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s-ES" sz="3600" b="1" dirty="0"/>
              <a:t>PRESUPUESTOS GENERALES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s-ES" sz="2000" b="1" dirty="0"/>
              <a:t>DE LA COMUNIDAD AUTÓNOMA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s-ES" sz="3600" b="1" dirty="0"/>
              <a:t>DE CANTABRIA 2021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s-ES" altLang="es-ES" sz="2000" dirty="0"/>
          </a:p>
        </p:txBody>
      </p:sp>
      <p:pic>
        <p:nvPicPr>
          <p:cNvPr id="5123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22225"/>
            <a:ext cx="223202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05" t="11121" b="20895"/>
          <a:stretch>
            <a:fillRect/>
          </a:stretch>
        </p:blipFill>
        <p:spPr bwMode="auto">
          <a:xfrm>
            <a:off x="6516688" y="1588"/>
            <a:ext cx="259238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72319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0"/>
          <p:cNvSpPr>
            <a:spLocks noChangeArrowheads="1"/>
          </p:cNvSpPr>
          <p:nvPr/>
        </p:nvSpPr>
        <p:spPr bwMode="auto">
          <a:xfrm>
            <a:off x="611188" y="404813"/>
            <a:ext cx="806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s-ES" sz="2400" b="1"/>
              <a:t>Proyecto de Presupuestos de Cantabria 2021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s-ES" altLang="es-ES" sz="2400"/>
          </a:p>
        </p:txBody>
      </p:sp>
      <p:sp>
        <p:nvSpPr>
          <p:cNvPr id="5" name="Rectángulo 4"/>
          <p:cNvSpPr/>
          <p:nvPr/>
        </p:nvSpPr>
        <p:spPr>
          <a:xfrm>
            <a:off x="395288" y="1268413"/>
            <a:ext cx="8137525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1" hangingPunct="1">
              <a:buFont typeface="Arial" panose="020B0604020202020204" pitchFamily="34" charset="0"/>
              <a:buChar char="•"/>
              <a:tabLst>
                <a:tab pos="720725" algn="l"/>
              </a:tabLst>
              <a:defRPr/>
            </a:pPr>
            <a:r>
              <a:rPr lang="es-ES" altLang="es-ES" kern="0" dirty="0">
                <a:latin typeface="Century Gothic" pitchFamily="34" charset="0"/>
              </a:rPr>
              <a:t>En este contexto de elevada incertidumbre, hemos tenido que elaborar el proyecto de Presupuestos 2021.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tabLst>
                <a:tab pos="720725" algn="l"/>
              </a:tabLst>
              <a:defRPr/>
            </a:pPr>
            <a:r>
              <a:rPr lang="es-ES" altLang="es-ES" kern="0" dirty="0">
                <a:latin typeface="Century Gothic" pitchFamily="34" charset="0"/>
              </a:rPr>
              <a:t>Aunque en Cantabria la situación económica está evolucionado mejor que en el resto del país, asumimos las previsiones establecidas en el Cuadro Macroeconómico del Gobierno de España. 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272490"/>
              </p:ext>
            </p:extLst>
          </p:nvPr>
        </p:nvGraphicFramePr>
        <p:xfrm>
          <a:off x="1187623" y="3182836"/>
          <a:ext cx="6984775" cy="2808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769">
                  <a:extLst>
                    <a:ext uri="{9D8B030D-6E8A-4147-A177-3AD203B41FA5}">
                      <a16:colId xmlns:a16="http://schemas.microsoft.com/office/drawing/2014/main" val="2304222844"/>
                    </a:ext>
                  </a:extLst>
                </a:gridCol>
                <a:gridCol w="1058299">
                  <a:extLst>
                    <a:ext uri="{9D8B030D-6E8A-4147-A177-3AD203B41FA5}">
                      <a16:colId xmlns:a16="http://schemas.microsoft.com/office/drawing/2014/main" val="1608664613"/>
                    </a:ext>
                  </a:extLst>
                </a:gridCol>
                <a:gridCol w="1058299">
                  <a:extLst>
                    <a:ext uri="{9D8B030D-6E8A-4147-A177-3AD203B41FA5}">
                      <a16:colId xmlns:a16="http://schemas.microsoft.com/office/drawing/2014/main" val="184307226"/>
                    </a:ext>
                  </a:extLst>
                </a:gridCol>
                <a:gridCol w="1799109">
                  <a:extLst>
                    <a:ext uri="{9D8B030D-6E8A-4147-A177-3AD203B41FA5}">
                      <a16:colId xmlns:a16="http://schemas.microsoft.com/office/drawing/2014/main" val="2548329316"/>
                    </a:ext>
                  </a:extLst>
                </a:gridCol>
                <a:gridCol w="1058299">
                  <a:extLst>
                    <a:ext uri="{9D8B030D-6E8A-4147-A177-3AD203B41FA5}">
                      <a16:colId xmlns:a16="http://schemas.microsoft.com/office/drawing/2014/main" val="816304264"/>
                    </a:ext>
                  </a:extLst>
                </a:gridCol>
              </a:tblGrid>
              <a:tr h="280831"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u="none" strike="noStrike" dirty="0">
                          <a:effectLst/>
                          <a:latin typeface="Century Gothic" panose="020B0502020202020204" pitchFamily="34" charset="0"/>
                        </a:rPr>
                        <a:t>2019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u="none" strike="noStrike" dirty="0">
                          <a:effectLst/>
                          <a:latin typeface="Century Gothic" panose="020B0502020202020204" pitchFamily="34" charset="0"/>
                        </a:rPr>
                        <a:t>2020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u="none" strike="noStrike" dirty="0">
                          <a:effectLst/>
                          <a:latin typeface="Century Gothic" panose="020B0502020202020204" pitchFamily="34" charset="0"/>
                        </a:rPr>
                        <a:t>2021 (inercial)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u="none" strike="noStrike" dirty="0">
                          <a:effectLst/>
                          <a:latin typeface="Century Gothic" panose="020B0502020202020204" pitchFamily="34" charset="0"/>
                        </a:rPr>
                        <a:t>2021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22723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dirty="0">
                          <a:effectLst/>
                          <a:latin typeface="Century Gothic" panose="020B0502020202020204" pitchFamily="34" charset="0"/>
                        </a:rPr>
                        <a:t>PIB real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u="none" strike="noStrike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u="none" strike="noStrike" dirty="0">
                          <a:effectLst/>
                          <a:latin typeface="Century Gothic" panose="020B0502020202020204" pitchFamily="34" charset="0"/>
                        </a:rPr>
                        <a:t>-11,2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u="none" strike="noStrike" dirty="0">
                          <a:effectLst/>
                          <a:latin typeface="Century Gothic" panose="020B0502020202020204" pitchFamily="34" charset="0"/>
                        </a:rPr>
                        <a:t>7,2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u="none" strike="noStrike" dirty="0">
                          <a:effectLst/>
                          <a:latin typeface="Century Gothic" panose="020B0502020202020204" pitchFamily="34" charset="0"/>
                        </a:rPr>
                        <a:t>9,8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2737496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Consumo privado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0,9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-12,6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8,3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10,7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082422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  <a:latin typeface="Century Gothic" panose="020B0502020202020204" pitchFamily="34" charset="0"/>
                        </a:rPr>
                        <a:t>Consumo público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2,3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6,3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0,5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2,6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6030751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  <a:latin typeface="Century Gothic" panose="020B0502020202020204" pitchFamily="34" charset="0"/>
                        </a:rPr>
                        <a:t>Inversión (FBCF)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  <a:latin typeface="Century Gothic" panose="020B0502020202020204" pitchFamily="34" charset="0"/>
                        </a:rPr>
                        <a:t>2,7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  <a:latin typeface="Century Gothic" panose="020B0502020202020204" pitchFamily="34" charset="0"/>
                        </a:rPr>
                        <a:t>-18,3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7,2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4572060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Exportaciones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2,3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-22,7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11,7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318045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  <a:latin typeface="Century Gothic" panose="020B0502020202020204" pitchFamily="34" charset="0"/>
                        </a:rPr>
                        <a:t>Importaciones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  <a:latin typeface="Century Gothic" panose="020B0502020202020204" pitchFamily="34" charset="0"/>
                        </a:rPr>
                        <a:t>0,7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  <a:latin typeface="Century Gothic" panose="020B0502020202020204" pitchFamily="34" charset="0"/>
                        </a:rPr>
                        <a:t>-20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8,6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17,1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7344324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PIB nominal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3,4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-11,2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8,1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10,8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6590578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  <a:latin typeface="Century Gothic" panose="020B0502020202020204" pitchFamily="34" charset="0"/>
                        </a:rPr>
                        <a:t>Empleo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  <a:latin typeface="Century Gothic" panose="020B0502020202020204" pitchFamily="34" charset="0"/>
                        </a:rPr>
                        <a:t>2,3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  <a:latin typeface="Century Gothic" panose="020B0502020202020204" pitchFamily="34" charset="0"/>
                        </a:rPr>
                        <a:t>-8,4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5,6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7,2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703519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Tasa de paro (%)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  <a:latin typeface="Century Gothic" panose="020B0502020202020204" pitchFamily="34" charset="0"/>
                        </a:rPr>
                        <a:t>14,1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17,1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16,9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  <a:latin typeface="Century Gothic" panose="020B0502020202020204" pitchFamily="34" charset="0"/>
                        </a:rPr>
                        <a:t>16,3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4637025"/>
                  </a:ext>
                </a:extLst>
              </a:tr>
            </a:tbl>
          </a:graphicData>
        </a:graphic>
      </p:graphicFrame>
      <p:sp>
        <p:nvSpPr>
          <p:cNvPr id="6" name="CuadroTexto 2"/>
          <p:cNvSpPr txBox="1">
            <a:spLocks noChangeArrowheads="1"/>
          </p:cNvSpPr>
          <p:nvPr/>
        </p:nvSpPr>
        <p:spPr bwMode="auto">
          <a:xfrm>
            <a:off x="611188" y="2779662"/>
            <a:ext cx="6408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s-ES" altLang="es-ES" b="1" dirty="0" smtClean="0">
                <a:latin typeface="Century Gothic" panose="020B0502020202020204" pitchFamily="34" charset="0"/>
              </a:rPr>
              <a:t>CUADRO MACROECONÓMICO 2020-2021</a:t>
            </a:r>
            <a:endParaRPr lang="es-ES" altLang="es-ES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0"/>
          <p:cNvSpPr>
            <a:spLocks noChangeArrowheads="1"/>
          </p:cNvSpPr>
          <p:nvPr/>
        </p:nvSpPr>
        <p:spPr bwMode="auto">
          <a:xfrm>
            <a:off x="611188" y="404813"/>
            <a:ext cx="806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s-ES" sz="2400" b="1"/>
              <a:t>Proyecto de Presupuestos de Cantabria 2021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s-ES" altLang="es-ES" sz="2400"/>
          </a:p>
        </p:txBody>
      </p:sp>
      <p:sp>
        <p:nvSpPr>
          <p:cNvPr id="5" name="Rectángulo 4"/>
          <p:cNvSpPr/>
          <p:nvPr/>
        </p:nvSpPr>
        <p:spPr>
          <a:xfrm>
            <a:off x="539750" y="2024063"/>
            <a:ext cx="8135938" cy="15541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0725" algn="l"/>
              </a:tabLst>
              <a:defRPr/>
            </a:pPr>
            <a:r>
              <a:rPr lang="es-ES" altLang="es-ES" kern="0" dirty="0">
                <a:latin typeface="Century Gothic" pitchFamily="34" charset="0"/>
              </a:rPr>
              <a:t>La senda de consolidación acordada en </a:t>
            </a:r>
            <a:r>
              <a:rPr lang="es-ES" altLang="es-ES" kern="0" dirty="0" smtClean="0">
                <a:latin typeface="Century Gothic" pitchFamily="34" charset="0"/>
              </a:rPr>
              <a:t>febrero </a:t>
            </a:r>
            <a:r>
              <a:rPr lang="es-ES" altLang="es-ES" kern="0" dirty="0">
                <a:latin typeface="Century Gothic" pitchFamily="34" charset="0"/>
              </a:rPr>
              <a:t>de 2020 ha quedado desfasada como consecuencia de la aparición de la pandemia.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tabLst>
                <a:tab pos="720725" algn="l"/>
              </a:tabLst>
              <a:defRPr/>
            </a:pPr>
            <a:r>
              <a:rPr lang="es-ES" altLang="es-ES" kern="0" dirty="0">
                <a:latin typeface="Century Gothic" pitchFamily="34" charset="0"/>
              </a:rPr>
              <a:t>El Gobierno de España ha aprobado suspender las reglas fiscales para 2020 y 2021.</a:t>
            </a:r>
          </a:p>
        </p:txBody>
      </p:sp>
      <p:sp>
        <p:nvSpPr>
          <p:cNvPr id="13316" name="CuadroTexto 2"/>
          <p:cNvSpPr txBox="1">
            <a:spLocks noChangeArrowheads="1"/>
          </p:cNvSpPr>
          <p:nvPr/>
        </p:nvSpPr>
        <p:spPr bwMode="auto">
          <a:xfrm>
            <a:off x="611188" y="1519238"/>
            <a:ext cx="6408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s-ES" altLang="es-ES" b="1" dirty="0">
                <a:latin typeface="Century Gothic" panose="020B0502020202020204" pitchFamily="34" charset="0"/>
              </a:rPr>
              <a:t>SUSPENSIÓN DE REGLAS FISCALES 2020-2021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39750" y="4184650"/>
            <a:ext cx="8135938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0725" algn="l"/>
              </a:tabLst>
              <a:defRPr/>
            </a:pPr>
            <a:r>
              <a:rPr lang="es-ES" altLang="es-ES" kern="0" dirty="0">
                <a:latin typeface="Century Gothic" pitchFamily="34" charset="0"/>
              </a:rPr>
              <a:t>La tasa de referencia de déficit para las CCAA es del 2,2% del PIB:</a:t>
            </a:r>
          </a:p>
          <a:p>
            <a:pPr marL="742950" lvl="1" indent="-28575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0725" algn="l"/>
              </a:tabLst>
              <a:defRPr/>
            </a:pPr>
            <a:r>
              <a:rPr lang="es-ES" altLang="es-ES" kern="0" dirty="0">
                <a:latin typeface="Century Gothic" pitchFamily="34" charset="0"/>
              </a:rPr>
              <a:t>El Estado asume la mitad (1,1</a:t>
            </a:r>
            <a:r>
              <a:rPr lang="es-ES" altLang="es-ES" kern="0" dirty="0" smtClean="0">
                <a:latin typeface="Century Gothic" pitchFamily="34" charset="0"/>
              </a:rPr>
              <a:t>%), lo que supone que el Gobierno de España se endeuda para transferírselo a las Comunidades Autónomas.</a:t>
            </a:r>
            <a:endParaRPr lang="es-ES" altLang="es-ES" kern="0" dirty="0">
              <a:latin typeface="Century Gothic" pitchFamily="34" charset="0"/>
            </a:endParaRPr>
          </a:p>
          <a:p>
            <a:pPr marL="742950" lvl="1" indent="-28575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0725" algn="l"/>
              </a:tabLst>
              <a:defRPr/>
            </a:pPr>
            <a:r>
              <a:rPr lang="es-ES" altLang="es-ES" kern="0" dirty="0">
                <a:latin typeface="Century Gothic" pitchFamily="34" charset="0"/>
              </a:rPr>
              <a:t>Cantabria se fija el cumplimiento de la tasa de referencia del 1,1%.</a:t>
            </a:r>
          </a:p>
        </p:txBody>
      </p:sp>
      <p:sp>
        <p:nvSpPr>
          <p:cNvPr id="13318" name="CuadroTexto 9"/>
          <p:cNvSpPr txBox="1">
            <a:spLocks noChangeArrowheads="1"/>
          </p:cNvSpPr>
          <p:nvPr/>
        </p:nvSpPr>
        <p:spPr bwMode="auto">
          <a:xfrm>
            <a:off x="611188" y="3679825"/>
            <a:ext cx="6408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s-ES" altLang="es-ES" b="1" dirty="0">
                <a:latin typeface="Century Gothic" panose="020B0502020202020204" pitchFamily="34" charset="0"/>
              </a:rPr>
              <a:t>TASA DE REFERENCIA DEL DÉFICIT 2021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0"/>
          <p:cNvSpPr>
            <a:spLocks noChangeArrowheads="1"/>
          </p:cNvSpPr>
          <p:nvPr/>
        </p:nvSpPr>
        <p:spPr bwMode="auto">
          <a:xfrm>
            <a:off x="611188" y="404813"/>
            <a:ext cx="806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s-ES" sz="2400" b="1" dirty="0"/>
              <a:t>Proyecto de Presupuestos de Cantabria </a:t>
            </a:r>
            <a:r>
              <a:rPr lang="es-ES" altLang="es-ES" sz="2400" b="1" dirty="0" smtClean="0"/>
              <a:t>2021</a:t>
            </a:r>
            <a:endParaRPr lang="es-ES" altLang="es-ES" sz="2400" b="1" dirty="0"/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s-ES" altLang="es-ES" sz="2400" dirty="0"/>
          </a:p>
        </p:txBody>
      </p:sp>
      <p:sp>
        <p:nvSpPr>
          <p:cNvPr id="3" name="Rectángulo 2"/>
          <p:cNvSpPr/>
          <p:nvPr/>
        </p:nvSpPr>
        <p:spPr>
          <a:xfrm>
            <a:off x="539750" y="1700808"/>
            <a:ext cx="8135938" cy="44627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0725" algn="l"/>
              </a:tabLst>
              <a:defRPr/>
            </a:pPr>
            <a:r>
              <a:rPr lang="es-ES" altLang="es-ES" sz="1700" kern="0" dirty="0">
                <a:latin typeface="Century Gothic" pitchFamily="34" charset="0"/>
              </a:rPr>
              <a:t>Es el presupuesto de la</a:t>
            </a:r>
            <a:r>
              <a:rPr lang="es-ES" altLang="es-ES" sz="1700" b="1" kern="0" dirty="0">
                <a:latin typeface="Century Gothic" pitchFamily="34" charset="0"/>
              </a:rPr>
              <a:t> Igualdad de género</a:t>
            </a:r>
            <a:r>
              <a:rPr lang="es-ES" altLang="es-ES" sz="1700" b="1" kern="0" dirty="0" smtClean="0">
                <a:latin typeface="Century Gothic" pitchFamily="34" charset="0"/>
              </a:rPr>
              <a:t>.</a:t>
            </a:r>
          </a:p>
          <a:p>
            <a:pPr marL="285750" indent="-28575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0725" algn="l"/>
              </a:tabLst>
              <a:defRPr/>
            </a:pPr>
            <a:r>
              <a:rPr lang="es-ES" altLang="es-ES" sz="1700" b="1" kern="0" dirty="0" smtClean="0">
                <a:latin typeface="Century Gothic" pitchFamily="34" charset="0"/>
              </a:rPr>
              <a:t>Expansivo</a:t>
            </a:r>
            <a:r>
              <a:rPr lang="es-ES" altLang="es-ES" sz="1700" kern="0" dirty="0" smtClean="0">
                <a:latin typeface="Century Gothic" pitchFamily="34" charset="0"/>
              </a:rPr>
              <a:t> </a:t>
            </a:r>
            <a:r>
              <a:rPr lang="es-ES" altLang="es-ES" sz="1700" kern="0" dirty="0">
                <a:latin typeface="Century Gothic" pitchFamily="34" charset="0"/>
              </a:rPr>
              <a:t>y con un doble objetivo: </a:t>
            </a:r>
          </a:p>
          <a:p>
            <a:pPr marL="742950" lvl="1" indent="-28575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0725" algn="l"/>
              </a:tabLst>
              <a:defRPr/>
            </a:pPr>
            <a:r>
              <a:rPr lang="es-ES" altLang="es-ES" sz="1700" kern="0" dirty="0">
                <a:latin typeface="Century Gothic" pitchFamily="34" charset="0"/>
              </a:rPr>
              <a:t>Apoyar el tejido productivo.</a:t>
            </a:r>
          </a:p>
          <a:p>
            <a:pPr marL="742950" lvl="1" indent="-285750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720725" algn="l"/>
              </a:tabLst>
              <a:defRPr/>
            </a:pPr>
            <a:r>
              <a:rPr lang="es-ES" altLang="es-ES" sz="1700" kern="0" dirty="0">
                <a:latin typeface="Century Gothic" pitchFamily="34" charset="0"/>
              </a:rPr>
              <a:t>Fortalecer el estado de bienestar.</a:t>
            </a:r>
          </a:p>
          <a:p>
            <a:pPr marL="285750" indent="-285750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720725" algn="l"/>
              </a:tabLst>
              <a:defRPr/>
            </a:pPr>
            <a:r>
              <a:rPr lang="es-ES" altLang="es-ES" sz="1700" kern="0" dirty="0">
                <a:latin typeface="Century Gothic" pitchFamily="34" charset="0"/>
              </a:rPr>
              <a:t>Necesarios para la </a:t>
            </a:r>
            <a:r>
              <a:rPr lang="es-ES" altLang="es-ES" sz="1700" b="1" kern="0" dirty="0">
                <a:latin typeface="Century Gothic" pitchFamily="34" charset="0"/>
              </a:rPr>
              <a:t>reconstrucción</a:t>
            </a:r>
            <a:r>
              <a:rPr lang="es-ES" altLang="es-ES" sz="1700" kern="0" dirty="0">
                <a:latin typeface="Century Gothic" pitchFamily="34" charset="0"/>
              </a:rPr>
              <a:t> de la Comunidad Autónoma.</a:t>
            </a:r>
          </a:p>
          <a:p>
            <a:pPr marL="285750" indent="-285750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720725" algn="l"/>
              </a:tabLst>
              <a:defRPr/>
            </a:pPr>
            <a:r>
              <a:rPr lang="es-ES" altLang="es-ES" sz="1700" b="1" kern="0" dirty="0" smtClean="0">
                <a:latin typeface="Century Gothic" pitchFamily="34" charset="0"/>
              </a:rPr>
              <a:t>Responsables fiscalmente</a:t>
            </a:r>
            <a:r>
              <a:rPr lang="es-ES" altLang="es-ES" sz="1700" kern="0" dirty="0" smtClean="0">
                <a:latin typeface="Century Gothic" pitchFamily="34" charset="0"/>
              </a:rPr>
              <a:t>. </a:t>
            </a:r>
            <a:r>
              <a:rPr lang="es-ES" altLang="es-ES" sz="1700" kern="0" dirty="0">
                <a:latin typeface="Century Gothic" pitchFamily="34" charset="0"/>
              </a:rPr>
              <a:t>Cumplen la tasa de referencia de </a:t>
            </a:r>
            <a:r>
              <a:rPr lang="es-ES" altLang="es-ES" sz="1700" kern="0" dirty="0" smtClean="0">
                <a:latin typeface="Century Gothic" pitchFamily="34" charset="0"/>
              </a:rPr>
              <a:t>déficit.</a:t>
            </a:r>
          </a:p>
          <a:p>
            <a:pPr marL="285750" indent="-285750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720725" algn="l"/>
              </a:tabLst>
              <a:defRPr/>
            </a:pPr>
            <a:r>
              <a:rPr lang="es-ES" altLang="es-ES" sz="1700" b="1" kern="0" dirty="0" smtClean="0">
                <a:latin typeface="Century Gothic" pitchFamily="34" charset="0"/>
              </a:rPr>
              <a:t>No contempla incremento de impuestos.</a:t>
            </a:r>
          </a:p>
          <a:p>
            <a:pPr marL="285750" indent="-28575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0725" algn="l"/>
              </a:tabLst>
              <a:defRPr/>
            </a:pPr>
            <a:r>
              <a:rPr lang="es-ES" altLang="es-ES" sz="1700" kern="0" dirty="0" smtClean="0">
                <a:latin typeface="Century Gothic" pitchFamily="34" charset="0"/>
              </a:rPr>
              <a:t>Refuerza </a:t>
            </a:r>
            <a:r>
              <a:rPr lang="es-ES" altLang="es-ES" sz="1700" kern="0" dirty="0">
                <a:latin typeface="Century Gothic" pitchFamily="34" charset="0"/>
              </a:rPr>
              <a:t>los </a:t>
            </a:r>
            <a:r>
              <a:rPr lang="es-ES" altLang="es-ES" sz="1700" b="1" kern="0" dirty="0">
                <a:latin typeface="Century Gothic" pitchFamily="34" charset="0"/>
              </a:rPr>
              <a:t>servicios públicos fundamentales</a:t>
            </a:r>
            <a:r>
              <a:rPr lang="es-ES" altLang="es-ES" sz="1700" kern="0" dirty="0">
                <a:latin typeface="Century Gothic" pitchFamily="34" charset="0"/>
              </a:rPr>
              <a:t>: </a:t>
            </a:r>
          </a:p>
          <a:p>
            <a:pPr marL="742950" lvl="1" indent="-28575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0725" algn="l"/>
              </a:tabLst>
              <a:defRPr/>
            </a:pPr>
            <a:r>
              <a:rPr lang="es-ES" altLang="es-ES" sz="1700" kern="0" dirty="0">
                <a:latin typeface="Century Gothic" pitchFamily="34" charset="0"/>
              </a:rPr>
              <a:t>Sanidad.</a:t>
            </a:r>
          </a:p>
          <a:p>
            <a:pPr marL="742950" lvl="1" indent="-28575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0725" algn="l"/>
              </a:tabLst>
              <a:defRPr/>
            </a:pPr>
            <a:r>
              <a:rPr lang="es-ES" altLang="es-ES" sz="1700" kern="0" dirty="0">
                <a:latin typeface="Century Gothic" pitchFamily="34" charset="0"/>
              </a:rPr>
              <a:t>Educación.</a:t>
            </a:r>
          </a:p>
          <a:p>
            <a:pPr marL="742950" lvl="1" indent="-285750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720725" algn="l"/>
              </a:tabLst>
              <a:defRPr/>
            </a:pPr>
            <a:r>
              <a:rPr lang="es-ES" altLang="es-ES" sz="1700" kern="0" dirty="0" smtClean="0">
                <a:latin typeface="Century Gothic" pitchFamily="34" charset="0"/>
              </a:rPr>
              <a:t>Servicios Sociales.</a:t>
            </a:r>
            <a:endParaRPr lang="es-ES" altLang="es-ES" sz="1700" kern="0" dirty="0">
              <a:latin typeface="Century Gothic" pitchFamily="34" charset="0"/>
            </a:endParaRPr>
          </a:p>
          <a:p>
            <a:pPr marL="285750" indent="-28575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0725" algn="l"/>
              </a:tabLst>
              <a:defRPr/>
            </a:pPr>
            <a:r>
              <a:rPr lang="es-ES" altLang="es-ES" sz="1700" kern="0" dirty="0">
                <a:latin typeface="Century Gothic" pitchFamily="34" charset="0"/>
              </a:rPr>
              <a:t>Canaliza los</a:t>
            </a:r>
            <a:r>
              <a:rPr lang="es-ES" altLang="es-ES" sz="1700" b="1" kern="0" dirty="0">
                <a:latin typeface="Century Gothic" pitchFamily="34" charset="0"/>
              </a:rPr>
              <a:t> Fondos Europeos</a:t>
            </a:r>
            <a:r>
              <a:rPr lang="es-ES" altLang="es-ES" sz="1700" kern="0" dirty="0">
                <a:latin typeface="Century Gothic" pitchFamily="34" charset="0"/>
              </a:rPr>
              <a:t>.</a:t>
            </a:r>
          </a:p>
        </p:txBody>
      </p:sp>
      <p:sp>
        <p:nvSpPr>
          <p:cNvPr id="15364" name="CuadroTexto 3"/>
          <p:cNvSpPr txBox="1">
            <a:spLocks noChangeArrowheads="1"/>
          </p:cNvSpPr>
          <p:nvPr/>
        </p:nvSpPr>
        <p:spPr bwMode="auto">
          <a:xfrm>
            <a:off x="611188" y="1330921"/>
            <a:ext cx="7561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s-ES" altLang="es-ES" b="1" dirty="0">
                <a:latin typeface="Century Gothic" panose="020B0502020202020204" pitchFamily="34" charset="0"/>
              </a:rPr>
              <a:t>PRINCIPALES CARACTERÍSTICAS DEL PROYECTO: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0"/>
          <p:cNvSpPr>
            <a:spLocks noChangeArrowheads="1"/>
          </p:cNvSpPr>
          <p:nvPr/>
        </p:nvSpPr>
        <p:spPr bwMode="auto">
          <a:xfrm>
            <a:off x="611188" y="404813"/>
            <a:ext cx="806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s-ES" sz="2400" b="1" dirty="0"/>
              <a:t>Proyecto de Presupuestos de Cantabria 2021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s-ES" altLang="es-ES" sz="2400" dirty="0"/>
          </a:p>
        </p:txBody>
      </p:sp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611188" y="1390306"/>
            <a:ext cx="806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"/>
            <a:r>
              <a:rPr lang="es-ES" altLang="es-ES" b="1" dirty="0">
                <a:latin typeface="Century Gothic" panose="020B0502020202020204" pitchFamily="34" charset="0"/>
              </a:rPr>
              <a:t>INTEGRACIÓN DE LA PERSPECTIVA DE GÉNERO EN </a:t>
            </a:r>
            <a:r>
              <a:rPr lang="es-ES" altLang="es-ES" b="1" dirty="0" smtClean="0">
                <a:latin typeface="Century Gothic" panose="020B0502020202020204" pitchFamily="34" charset="0"/>
              </a:rPr>
              <a:t>EL PRESUPUESTO </a:t>
            </a:r>
            <a:r>
              <a:rPr lang="es-ES" altLang="es-ES" b="1" dirty="0">
                <a:latin typeface="Century Gothic" panose="020B0502020202020204" pitchFamily="34" charset="0"/>
              </a:rPr>
              <a:t>2021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39750" y="2036637"/>
            <a:ext cx="8135938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720725" algn="l"/>
              </a:tabLst>
              <a:defRPr/>
            </a:pPr>
            <a:r>
              <a:rPr lang="es-ES" altLang="es-ES" b="1" kern="0" dirty="0">
                <a:latin typeface="Century Gothic" pitchFamily="34" charset="0"/>
              </a:rPr>
              <a:t>Novedad</a:t>
            </a:r>
            <a:r>
              <a:rPr lang="es-ES" altLang="es-ES" kern="0" dirty="0">
                <a:latin typeface="Century Gothic" pitchFamily="34" charset="0"/>
              </a:rPr>
              <a:t> en el Presupuesto de 2021. Refleja la apuesta del Gobierno de Cantabria por la </a:t>
            </a:r>
            <a:r>
              <a:rPr lang="es-ES" altLang="es-ES" b="1" kern="0" dirty="0" smtClean="0">
                <a:latin typeface="Century Gothic" pitchFamily="34" charset="0"/>
              </a:rPr>
              <a:t>igualdad</a:t>
            </a:r>
            <a:r>
              <a:rPr lang="es-ES" altLang="es-ES" kern="0" dirty="0" smtClean="0">
                <a:latin typeface="Century Gothic" pitchFamily="34" charset="0"/>
              </a:rPr>
              <a:t>.</a:t>
            </a:r>
            <a:endParaRPr lang="es-ES" altLang="es-ES" kern="0" dirty="0">
              <a:latin typeface="Century Gothic" pitchFamily="34" charset="0"/>
            </a:endParaRPr>
          </a:p>
          <a:p>
            <a:pPr marL="285750" indent="-285750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720725" algn="l"/>
              </a:tabLst>
              <a:defRPr/>
            </a:pPr>
            <a:r>
              <a:rPr lang="es-ES" altLang="es-ES" kern="0" dirty="0">
                <a:latin typeface="Century Gothic" pitchFamily="34" charset="0"/>
              </a:rPr>
              <a:t>Los Presupuestos de 2021 incluyen el informe de evaluación del </a:t>
            </a:r>
            <a:r>
              <a:rPr lang="es-ES" altLang="es-ES" b="1" kern="0" dirty="0">
                <a:latin typeface="Century Gothic" pitchFamily="34" charset="0"/>
              </a:rPr>
              <a:t>impacto de género</a:t>
            </a:r>
            <a:r>
              <a:rPr lang="es-ES" altLang="es-ES" kern="0" dirty="0">
                <a:latin typeface="Century Gothic" pitchFamily="34" charset="0"/>
              </a:rPr>
              <a:t>, en cumplimiento del artículo 23 de la </a:t>
            </a:r>
            <a:r>
              <a:rPr lang="es-ES" altLang="es-ES" b="1" kern="0" dirty="0">
                <a:latin typeface="Century Gothic" pitchFamily="34" charset="0"/>
              </a:rPr>
              <a:t>Ley de Cantabria 2/2019</a:t>
            </a:r>
            <a:r>
              <a:rPr lang="es-ES" altLang="es-ES" kern="0" dirty="0">
                <a:latin typeface="Century Gothic" pitchFamily="34" charset="0"/>
              </a:rPr>
              <a:t>, de 7 de marzo, para la igualdad efectiva </a:t>
            </a:r>
            <a:r>
              <a:rPr lang="es-ES" altLang="es-ES" kern="0" dirty="0" smtClean="0">
                <a:latin typeface="Century Gothic" pitchFamily="34" charset="0"/>
              </a:rPr>
              <a:t>entre </a:t>
            </a:r>
            <a:r>
              <a:rPr lang="es-ES" altLang="es-ES" kern="0" dirty="0">
                <a:latin typeface="Century Gothic" pitchFamily="34" charset="0"/>
              </a:rPr>
              <a:t>mujeres y hombres.</a:t>
            </a:r>
          </a:p>
          <a:p>
            <a:pPr marL="285750" indent="-285750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720725" algn="l"/>
              </a:tabLst>
              <a:defRPr/>
            </a:pPr>
            <a:r>
              <a:rPr lang="es-ES" altLang="es-ES" kern="0" dirty="0">
                <a:latin typeface="Century Gothic" pitchFamily="34" charset="0"/>
              </a:rPr>
              <a:t>Supone </a:t>
            </a:r>
            <a:r>
              <a:rPr lang="es-ES" altLang="es-ES" kern="0" dirty="0" smtClean="0">
                <a:latin typeface="Century Gothic" pitchFamily="34" charset="0"/>
              </a:rPr>
              <a:t>el </a:t>
            </a:r>
            <a:r>
              <a:rPr lang="es-ES" altLang="es-ES" b="1" kern="0" dirty="0">
                <a:latin typeface="Century Gothic" pitchFamily="34" charset="0"/>
              </a:rPr>
              <a:t>inicio</a:t>
            </a:r>
            <a:r>
              <a:rPr lang="es-ES" altLang="es-ES" kern="0" dirty="0">
                <a:latin typeface="Century Gothic" pitchFamily="34" charset="0"/>
              </a:rPr>
              <a:t> de una estrategia de</a:t>
            </a:r>
            <a:r>
              <a:rPr lang="es-ES" altLang="es-ES" b="1" kern="0" dirty="0">
                <a:latin typeface="Century Gothic" pitchFamily="34" charset="0"/>
              </a:rPr>
              <a:t> integración del enfoque de género en las políticas generales </a:t>
            </a:r>
            <a:r>
              <a:rPr lang="es-ES" altLang="es-ES" kern="0" dirty="0">
                <a:latin typeface="Century Gothic" pitchFamily="34" charset="0"/>
              </a:rPr>
              <a:t>a través del presupuesto público.</a:t>
            </a:r>
          </a:p>
          <a:p>
            <a:pPr marL="285750" indent="-285750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720725" algn="l"/>
              </a:tabLst>
              <a:defRPr/>
            </a:pPr>
            <a:r>
              <a:rPr lang="es-ES" altLang="es-ES" kern="0" dirty="0">
                <a:latin typeface="Century Gothic" pitchFamily="34" charset="0"/>
              </a:rPr>
              <a:t>En 2021 se circunscribe a 6 programas de 6 </a:t>
            </a:r>
            <a:r>
              <a:rPr lang="es-ES" altLang="es-ES" kern="0" dirty="0" smtClean="0">
                <a:latin typeface="Century Gothic" pitchFamily="34" charset="0"/>
              </a:rPr>
              <a:t>secciones presupuestarias </a:t>
            </a:r>
            <a:r>
              <a:rPr lang="es-ES" altLang="es-ES" kern="0" dirty="0">
                <a:latin typeface="Century Gothic" pitchFamily="34" charset="0"/>
              </a:rPr>
              <a:t>diferentes, si bien es voluntad de este Gobierno avanzar y abarcar el mayor número de programas para convertirse en una </a:t>
            </a:r>
            <a:r>
              <a:rPr lang="es-ES" altLang="es-ES" b="1" kern="0" dirty="0">
                <a:latin typeface="Century Gothic" pitchFamily="34" charset="0"/>
              </a:rPr>
              <a:t>pieza clave de la estrategia presupuestaria con perspectiva de género</a:t>
            </a:r>
            <a:r>
              <a:rPr lang="es-ES" altLang="es-ES" kern="0" dirty="0">
                <a:latin typeface="Century Gothic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319069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0"/>
          <p:cNvSpPr>
            <a:spLocks noChangeArrowheads="1"/>
          </p:cNvSpPr>
          <p:nvPr/>
        </p:nvSpPr>
        <p:spPr bwMode="auto">
          <a:xfrm>
            <a:off x="611188" y="404813"/>
            <a:ext cx="806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s-ES" sz="2400" b="1" dirty="0"/>
              <a:t>Proyecto de Presupuestos de Cantabria 2021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s-ES" altLang="es-ES" sz="24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755109630"/>
              </p:ext>
            </p:extLst>
          </p:nvPr>
        </p:nvGraphicFramePr>
        <p:xfrm>
          <a:off x="611188" y="1700808"/>
          <a:ext cx="79932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611188" y="1390306"/>
            <a:ext cx="7561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"/>
            <a:r>
              <a:rPr lang="es-ES" altLang="es-ES" b="1" dirty="0" smtClean="0">
                <a:latin typeface="Century Gothic" panose="020B0502020202020204" pitchFamily="34" charset="0"/>
              </a:rPr>
              <a:t>PRINCIPALES POLÍTICAS DEL PRESUPUESTO</a:t>
            </a:r>
            <a:endParaRPr lang="es-ES" altLang="es-E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74268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0"/>
          <p:cNvSpPr>
            <a:spLocks noChangeArrowheads="1"/>
          </p:cNvSpPr>
          <p:nvPr/>
        </p:nvSpPr>
        <p:spPr bwMode="auto">
          <a:xfrm>
            <a:off x="611188" y="404813"/>
            <a:ext cx="806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s-ES" sz="2400" b="1"/>
              <a:t>Proyecto de Presupuestos de Cantabria 2021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s-ES" altLang="es-ES" sz="2400"/>
          </a:p>
        </p:txBody>
      </p:sp>
      <p:sp>
        <p:nvSpPr>
          <p:cNvPr id="25603" name="Rectangle 3"/>
          <p:cNvSpPr txBox="1">
            <a:spLocks noChangeArrowheads="1"/>
          </p:cNvSpPr>
          <p:nvPr/>
        </p:nvSpPr>
        <p:spPr bwMode="auto">
          <a:xfrm>
            <a:off x="598774" y="1052736"/>
            <a:ext cx="79216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20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tabLst>
                <a:tab pos="720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tabLst>
                <a:tab pos="720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tabLst>
                <a:tab pos="720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tabLst>
                <a:tab pos="720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endParaRPr lang="es-ES" altLang="es-ES" b="1" dirty="0">
              <a:solidFill>
                <a:srgbClr val="336699"/>
              </a:solidFill>
              <a:latin typeface="Century Gothic" panose="020B0502020202020204" pitchFamily="34" charset="0"/>
            </a:endParaRPr>
          </a:p>
          <a:p>
            <a:pPr algn="just" eaLnBrk="1" hangingPunct="1"/>
            <a:r>
              <a:rPr lang="es-ES" altLang="es-ES" dirty="0">
                <a:latin typeface="Century Gothic" panose="020B0502020202020204" pitchFamily="34" charset="0"/>
              </a:rPr>
              <a:t>El Presupuesto total de 2021 asciende a 3.076 millones de euros, lo que supone un incremento del 6,6% respecto a 2020. No obstante, el Gasto no financiero asciende a 2.643 millones de euros (+7,5% respecto a 2020).</a:t>
            </a:r>
          </a:p>
          <a:p>
            <a:pPr algn="just" eaLnBrk="1" hangingPunct="1"/>
            <a:endParaRPr lang="es-ES" altLang="es-ES" b="1" dirty="0">
              <a:solidFill>
                <a:srgbClr val="336699"/>
              </a:solidFill>
              <a:latin typeface="Century Gothic" panose="020B0502020202020204" pitchFamily="34" charset="0"/>
            </a:endParaRPr>
          </a:p>
          <a:p>
            <a:pPr algn="just" eaLnBrk="1" hangingPunct="1"/>
            <a:endParaRPr lang="es-ES" altLang="es-ES" b="1" dirty="0">
              <a:solidFill>
                <a:srgbClr val="336699"/>
              </a:solidFill>
              <a:latin typeface="Century Gothic" panose="020B0502020202020204" pitchFamily="34" charset="0"/>
            </a:endParaRPr>
          </a:p>
          <a:p>
            <a:pPr algn="just" eaLnBrk="1" hangingPunct="1"/>
            <a:endParaRPr lang="es-ES" altLang="es-ES" b="1" dirty="0">
              <a:solidFill>
                <a:srgbClr val="336699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932008"/>
              </p:ext>
            </p:extLst>
          </p:nvPr>
        </p:nvGraphicFramePr>
        <p:xfrm>
          <a:off x="935038" y="2636912"/>
          <a:ext cx="7421562" cy="3240087"/>
        </p:xfrm>
        <a:graphic>
          <a:graphicData uri="http://schemas.openxmlformats.org/drawingml/2006/table">
            <a:tbl>
              <a:tblPr/>
              <a:tblGrid>
                <a:gridCol w="1951616">
                  <a:extLst>
                    <a:ext uri="{9D8B030D-6E8A-4147-A177-3AD203B41FA5}">
                      <a16:colId xmlns:a16="http://schemas.microsoft.com/office/drawing/2014/main" val="3633761032"/>
                    </a:ext>
                  </a:extLst>
                </a:gridCol>
                <a:gridCol w="1748323">
                  <a:extLst>
                    <a:ext uri="{9D8B030D-6E8A-4147-A177-3AD203B41FA5}">
                      <a16:colId xmlns:a16="http://schemas.microsoft.com/office/drawing/2014/main" val="135311408"/>
                    </a:ext>
                  </a:extLst>
                </a:gridCol>
                <a:gridCol w="1748323">
                  <a:extLst>
                    <a:ext uri="{9D8B030D-6E8A-4147-A177-3AD203B41FA5}">
                      <a16:colId xmlns:a16="http://schemas.microsoft.com/office/drawing/2014/main" val="1468083537"/>
                    </a:ext>
                  </a:extLst>
                </a:gridCol>
                <a:gridCol w="1973300">
                  <a:extLst>
                    <a:ext uri="{9D8B030D-6E8A-4147-A177-3AD203B41FA5}">
                      <a16:colId xmlns:a16="http://schemas.microsoft.com/office/drawing/2014/main" val="1706984850"/>
                    </a:ext>
                  </a:extLst>
                </a:gridCol>
              </a:tblGrid>
              <a:tr h="903779">
                <a:tc>
                  <a:txBody>
                    <a:bodyPr/>
                    <a:lstStyle/>
                    <a:p>
                      <a:pPr algn="ctr" fontAlgn="ctr"/>
                      <a:endParaRPr lang="es-ES" sz="20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Presupuesto</a:t>
                      </a:r>
                      <a:br>
                        <a:rPr lang="es-E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E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2020</a:t>
                      </a:r>
                      <a:endParaRPr lang="es-ES" sz="2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Presupuesto </a:t>
                      </a:r>
                      <a:br>
                        <a:rPr lang="es-E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E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2021</a:t>
                      </a:r>
                      <a:endParaRPr lang="es-ES" sz="2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Diferencia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2653723"/>
                  </a:ext>
                </a:extLst>
              </a:tr>
              <a:tr h="83294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  <a:br>
                        <a:rPr lang="es-E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E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(Cap. 1 a 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2.886 millones</a:t>
                      </a:r>
                      <a:endParaRPr lang="es-ES" sz="20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3.076 millones</a:t>
                      </a:r>
                      <a:endParaRPr lang="es-ES" sz="20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sube</a:t>
                      </a:r>
                      <a:br>
                        <a:rPr lang="es-E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E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190 </a:t>
                      </a:r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millones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5028529"/>
                  </a:ext>
                </a:extLst>
              </a:tr>
              <a:tr h="78932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No financiero </a:t>
                      </a:r>
                      <a:br>
                        <a:rPr lang="es-E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E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(Cap. 1 a 7)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2.459 millones</a:t>
                      </a:r>
                      <a:endParaRPr lang="es-ES" sz="20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2.643 millones</a:t>
                      </a:r>
                      <a:endParaRPr lang="es-ES" sz="20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sube</a:t>
                      </a:r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s-E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E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183 </a:t>
                      </a:r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millones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4204476"/>
                  </a:ext>
                </a:extLst>
              </a:tr>
              <a:tr h="71403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Financiero</a:t>
                      </a:r>
                      <a:br>
                        <a:rPr lang="es-E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E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(Cap. 8 y 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427 millones</a:t>
                      </a:r>
                      <a:endParaRPr lang="es-ES" sz="20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434 millones</a:t>
                      </a:r>
                      <a:endParaRPr lang="es-ES" sz="20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sube</a:t>
                      </a:r>
                      <a:r>
                        <a:rPr lang="es-E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s-E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s-E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 millones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5223192"/>
                  </a:ext>
                </a:extLst>
              </a:tr>
            </a:tbl>
          </a:graphicData>
        </a:graphic>
      </p:graphicFrame>
      <p:sp>
        <p:nvSpPr>
          <p:cNvPr id="5" name="Flecha arriba 4"/>
          <p:cNvSpPr/>
          <p:nvPr/>
        </p:nvSpPr>
        <p:spPr>
          <a:xfrm>
            <a:off x="6823075" y="3645024"/>
            <a:ext cx="107950" cy="2206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ES"/>
          </a:p>
        </p:txBody>
      </p:sp>
      <p:sp>
        <p:nvSpPr>
          <p:cNvPr id="6" name="Flecha arriba 5"/>
          <p:cNvSpPr/>
          <p:nvPr/>
        </p:nvSpPr>
        <p:spPr>
          <a:xfrm>
            <a:off x="6813550" y="4522911"/>
            <a:ext cx="107950" cy="2222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ES"/>
          </a:p>
        </p:txBody>
      </p:sp>
      <p:sp>
        <p:nvSpPr>
          <p:cNvPr id="9" name="Flecha arriba 8"/>
          <p:cNvSpPr/>
          <p:nvPr/>
        </p:nvSpPr>
        <p:spPr>
          <a:xfrm>
            <a:off x="6813550" y="5297611"/>
            <a:ext cx="107950" cy="2222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fil">
  <a:themeElements>
    <a:clrScheme name="Personalizado 2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7030A0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Per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19648</TotalTime>
  <Words>2263</Words>
  <Application>Microsoft Office PowerPoint</Application>
  <PresentationFormat>Presentación en pantalla (4:3)</PresentationFormat>
  <Paragraphs>640</Paragraphs>
  <Slides>35</Slides>
  <Notes>35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0" baseType="lpstr">
      <vt:lpstr>Arial</vt:lpstr>
      <vt:lpstr>Century Gothic</vt:lpstr>
      <vt:lpstr>Verdana</vt:lpstr>
      <vt:lpstr>Wingdings</vt:lpstr>
      <vt:lpstr>Perfil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Gobierno de Cantabria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rvm2501</dc:creator>
  <cp:lastModifiedBy>Gutiérrez García María Luisa</cp:lastModifiedBy>
  <cp:revision>478</cp:revision>
  <cp:lastPrinted>2020-11-05T09:04:06Z</cp:lastPrinted>
  <dcterms:created xsi:type="dcterms:W3CDTF">2008-06-13T10:17:22Z</dcterms:created>
  <dcterms:modified xsi:type="dcterms:W3CDTF">2020-11-06T21:47:04Z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